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86"/>
    <p:restoredTop sz="94604"/>
  </p:normalViewPr>
  <p:slideViewPr>
    <p:cSldViewPr snapToGrid="0" snapToObjects="1">
      <p:cViewPr>
        <p:scale>
          <a:sx n="172" d="100"/>
          <a:sy n="172" d="100"/>
        </p:scale>
        <p:origin x="-2832"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FB5B4-6CF7-794A-A12E-4A2BC3427EC0}" type="datetimeFigureOut">
              <a:rPr lang="fr-FR" smtClean="0"/>
              <a:t>17/12/2023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2E760-8807-424F-9CE8-F35C018F75FC}" type="slidenum">
              <a:rPr lang="fr-FR" smtClean="0"/>
              <a:t>‹#›</a:t>
            </a:fld>
            <a:endParaRPr lang="fr-FR"/>
          </a:p>
        </p:txBody>
      </p:sp>
    </p:spTree>
    <p:extLst>
      <p:ext uri="{BB962C8B-B14F-4D97-AF65-F5344CB8AC3E}">
        <p14:creationId xmlns:p14="http://schemas.microsoft.com/office/powerpoint/2010/main" val="93738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E12E760-8807-424F-9CE8-F35C018F75FC}" type="slidenum">
              <a:rPr lang="fr-FR" smtClean="0"/>
              <a:t>1</a:t>
            </a:fld>
            <a:endParaRPr lang="fr-FR"/>
          </a:p>
        </p:txBody>
      </p:sp>
    </p:spTree>
    <p:extLst>
      <p:ext uri="{BB962C8B-B14F-4D97-AF65-F5344CB8AC3E}">
        <p14:creationId xmlns:p14="http://schemas.microsoft.com/office/powerpoint/2010/main" val="213137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E12E760-8807-424F-9CE8-F35C018F75FC}" type="slidenum">
              <a:rPr lang="fr-FR" smtClean="0"/>
              <a:t>2</a:t>
            </a:fld>
            <a:endParaRPr lang="fr-FR"/>
          </a:p>
        </p:txBody>
      </p:sp>
    </p:spTree>
    <p:extLst>
      <p:ext uri="{BB962C8B-B14F-4D97-AF65-F5344CB8AC3E}">
        <p14:creationId xmlns:p14="http://schemas.microsoft.com/office/powerpoint/2010/main" val="2323513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B433-C449-C0B7-891B-13F8F4D0700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fr-FR"/>
          </a:p>
        </p:txBody>
      </p:sp>
      <p:sp>
        <p:nvSpPr>
          <p:cNvPr id="3" name="Subtitle 2">
            <a:extLst>
              <a:ext uri="{FF2B5EF4-FFF2-40B4-BE49-F238E27FC236}">
                <a16:creationId xmlns:a16="http://schemas.microsoft.com/office/drawing/2014/main" id="{1737A4E5-9E3B-57BC-A593-F0041ED9C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r-FR"/>
          </a:p>
        </p:txBody>
      </p:sp>
      <p:sp>
        <p:nvSpPr>
          <p:cNvPr id="4" name="Date Placeholder 3">
            <a:extLst>
              <a:ext uri="{FF2B5EF4-FFF2-40B4-BE49-F238E27FC236}">
                <a16:creationId xmlns:a16="http://schemas.microsoft.com/office/drawing/2014/main" id="{2C02689E-EF66-9FDC-25F8-A5F2099E87DA}"/>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353F4915-55A8-B2CA-B540-5335AF791C2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6412656-4C99-DCEE-92B0-E5E9A7E66D5F}"/>
              </a:ext>
            </a:extLst>
          </p:cNvPr>
          <p:cNvSpPr>
            <a:spLocks noGrp="1"/>
          </p:cNvSpPr>
          <p:nvPr>
            <p:ph type="sldNum" sz="quarter" idx="12"/>
          </p:nvPr>
        </p:nvSpPr>
        <p:spPr/>
        <p:txBody>
          <a:bodyPr/>
          <a:lstStyle/>
          <a:p>
            <a:fld id="{90008689-7EE3-174F-9D16-A33DD9AD3529}" type="slidenum">
              <a:rPr lang="fr-FR" smtClean="0"/>
              <a:t>‹#›</a:t>
            </a:fld>
            <a:endParaRPr lang="fr-FR"/>
          </a:p>
        </p:txBody>
      </p:sp>
      <p:sp>
        <p:nvSpPr>
          <p:cNvPr id="8" name="Rectangle 7">
            <a:extLst>
              <a:ext uri="{FF2B5EF4-FFF2-40B4-BE49-F238E27FC236}">
                <a16:creationId xmlns:a16="http://schemas.microsoft.com/office/drawing/2014/main" id="{B6A77D6D-A5C3-E210-7DEE-87308F209DE8}"/>
              </a:ext>
            </a:extLst>
          </p:cNvPr>
          <p:cNvSpPr/>
          <p:nvPr userDrawn="1"/>
        </p:nvSpPr>
        <p:spPr>
          <a:xfrm>
            <a:off x="9745885" y="0"/>
            <a:ext cx="2446115" cy="3356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73759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B393-A32A-276E-779B-36BACA533023}"/>
              </a:ext>
            </a:extLst>
          </p:cNvPr>
          <p:cNvSpPr>
            <a:spLocks noGrp="1"/>
          </p:cNvSpPr>
          <p:nvPr>
            <p:ph type="title"/>
          </p:nvPr>
        </p:nvSpPr>
        <p:spPr/>
        <p:txBody>
          <a:bodyPr/>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1FEF8EE3-8902-986B-CBED-D443A9DC955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9B5B8CE8-AC52-1F73-5D85-469F0D4C63EB}"/>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D680093A-9730-C02A-57CD-B68CBC9F20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F01BEF2-CEFA-6BA2-8282-40E759080AA7}"/>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4059136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41BFF-2628-7631-6713-713E7E58F89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D2B0FB6B-3D1D-22A2-50D2-21C3666D55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C777B9E8-5618-10B3-D336-473621F02BF3}"/>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A65231F8-11E2-5694-0F50-83A4C999A48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28D3E96-4B3C-7FD8-DBA0-3DB57DEE32BA}"/>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92116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4312-A86E-D9CF-7EC2-E8A5FDF2954A}"/>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80A1A085-8865-538F-988D-6D4554F5AE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44E26544-E958-C744-E520-782C91C8F06B}"/>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D4E066BE-E5CD-CFC1-EAF1-30CA64F445F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0E32B9-2884-6CC1-D9A6-E14FB4E1A850}"/>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294355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3274-5A74-1B11-8371-C3D01838DF3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fr-FR"/>
          </a:p>
        </p:txBody>
      </p:sp>
      <p:sp>
        <p:nvSpPr>
          <p:cNvPr id="3" name="Text Placeholder 2">
            <a:extLst>
              <a:ext uri="{FF2B5EF4-FFF2-40B4-BE49-F238E27FC236}">
                <a16:creationId xmlns:a16="http://schemas.microsoft.com/office/drawing/2014/main" id="{880D6562-12BF-402B-3C4E-A76398643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BCE9BB3-0E52-615E-BB5F-A1214881EFBD}"/>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B5822E88-85EC-75E4-B16B-A69139C3D88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3111E7B-1BE6-DBC5-5A84-095BAEE31F2D}"/>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96563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6965-B647-1AE2-52BD-9864F858B254}"/>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BD8964F6-2D4B-18C9-5371-34F77AAC172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Content Placeholder 3">
            <a:extLst>
              <a:ext uri="{FF2B5EF4-FFF2-40B4-BE49-F238E27FC236}">
                <a16:creationId xmlns:a16="http://schemas.microsoft.com/office/drawing/2014/main" id="{E3175388-2646-6119-4652-1A74B736874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Date Placeholder 4">
            <a:extLst>
              <a:ext uri="{FF2B5EF4-FFF2-40B4-BE49-F238E27FC236}">
                <a16:creationId xmlns:a16="http://schemas.microsoft.com/office/drawing/2014/main" id="{1A3973F1-D831-2517-F0B8-57F148DD1BCC}"/>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6" name="Footer Placeholder 5">
            <a:extLst>
              <a:ext uri="{FF2B5EF4-FFF2-40B4-BE49-F238E27FC236}">
                <a16:creationId xmlns:a16="http://schemas.microsoft.com/office/drawing/2014/main" id="{1B57057E-5BED-BEB1-5C7E-0ADC2E2CE2A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1A59C7-259E-6EC7-94E4-D9B8EF7EC98B}"/>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2648719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D9E5-585E-B7BE-61D8-2DDA39E754A3}"/>
              </a:ext>
            </a:extLst>
          </p:cNvPr>
          <p:cNvSpPr>
            <a:spLocks noGrp="1"/>
          </p:cNvSpPr>
          <p:nvPr>
            <p:ph type="title"/>
          </p:nvPr>
        </p:nvSpPr>
        <p:spPr>
          <a:xfrm>
            <a:off x="839788" y="365125"/>
            <a:ext cx="10515600" cy="1325563"/>
          </a:xfrm>
        </p:spPr>
        <p:txBody>
          <a:bodyPr/>
          <a:lstStyle/>
          <a:p>
            <a:r>
              <a:rPr lang="en-GB"/>
              <a:t>Click to edit Master title style</a:t>
            </a:r>
            <a:endParaRPr lang="fr-FR"/>
          </a:p>
        </p:txBody>
      </p:sp>
      <p:sp>
        <p:nvSpPr>
          <p:cNvPr id="3" name="Text Placeholder 2">
            <a:extLst>
              <a:ext uri="{FF2B5EF4-FFF2-40B4-BE49-F238E27FC236}">
                <a16:creationId xmlns:a16="http://schemas.microsoft.com/office/drawing/2014/main" id="{07BF6A06-24D8-EB79-9908-20CB27CE2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73744FE-5764-0ECA-4FA9-311611DFE7D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Text Placeholder 4">
            <a:extLst>
              <a:ext uri="{FF2B5EF4-FFF2-40B4-BE49-F238E27FC236}">
                <a16:creationId xmlns:a16="http://schemas.microsoft.com/office/drawing/2014/main" id="{AE4FDEA8-1B19-79D2-75DB-0CAAB4743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86EEDA-841E-1DC9-EB42-4BFD89E5A65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7" name="Date Placeholder 6">
            <a:extLst>
              <a:ext uri="{FF2B5EF4-FFF2-40B4-BE49-F238E27FC236}">
                <a16:creationId xmlns:a16="http://schemas.microsoft.com/office/drawing/2014/main" id="{6FD03C6D-B0C3-833F-777B-F5CFA48296BE}"/>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8" name="Footer Placeholder 7">
            <a:extLst>
              <a:ext uri="{FF2B5EF4-FFF2-40B4-BE49-F238E27FC236}">
                <a16:creationId xmlns:a16="http://schemas.microsoft.com/office/drawing/2014/main" id="{BE3EA6A3-00C3-DE26-986C-59CAE5E68DD0}"/>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CA2E28EA-C6B8-09CD-13A4-D56EA9E6B0DF}"/>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46936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4E399-966D-AE83-B7AA-E50C1108CCEA}"/>
              </a:ext>
            </a:extLst>
          </p:cNvPr>
          <p:cNvSpPr>
            <a:spLocks noGrp="1"/>
          </p:cNvSpPr>
          <p:nvPr>
            <p:ph type="title"/>
          </p:nvPr>
        </p:nvSpPr>
        <p:spPr/>
        <p:txBody>
          <a:bodyPr/>
          <a:lstStyle/>
          <a:p>
            <a:r>
              <a:rPr lang="en-GB"/>
              <a:t>Click to edit Master title style</a:t>
            </a:r>
            <a:endParaRPr lang="fr-FR"/>
          </a:p>
        </p:txBody>
      </p:sp>
      <p:sp>
        <p:nvSpPr>
          <p:cNvPr id="3" name="Date Placeholder 2">
            <a:extLst>
              <a:ext uri="{FF2B5EF4-FFF2-40B4-BE49-F238E27FC236}">
                <a16:creationId xmlns:a16="http://schemas.microsoft.com/office/drawing/2014/main" id="{9F271B01-DACD-7537-E962-FD34C3B09126}"/>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4" name="Footer Placeholder 3">
            <a:extLst>
              <a:ext uri="{FF2B5EF4-FFF2-40B4-BE49-F238E27FC236}">
                <a16:creationId xmlns:a16="http://schemas.microsoft.com/office/drawing/2014/main" id="{F136A231-C6D9-A0A2-9BDE-A7B2E7AB22AC}"/>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9656BA-ADE3-DFF5-9B08-4134015C9CC3}"/>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429236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1484F-ECE7-0A0E-0AB1-79915DF0B7A5}"/>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3" name="Footer Placeholder 2">
            <a:extLst>
              <a:ext uri="{FF2B5EF4-FFF2-40B4-BE49-F238E27FC236}">
                <a16:creationId xmlns:a16="http://schemas.microsoft.com/office/drawing/2014/main" id="{F6E953E4-9A2C-7E2E-3806-B0E7C1467FFF}"/>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8113B130-2F72-CBD3-C19E-5B4AF83D9975}"/>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39158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9F59-86AB-4893-5C3C-86C1EE9EE2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Content Placeholder 2">
            <a:extLst>
              <a:ext uri="{FF2B5EF4-FFF2-40B4-BE49-F238E27FC236}">
                <a16:creationId xmlns:a16="http://schemas.microsoft.com/office/drawing/2014/main" id="{E9D223A1-7B12-DFA9-160F-E8B4FF615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Text Placeholder 3">
            <a:extLst>
              <a:ext uri="{FF2B5EF4-FFF2-40B4-BE49-F238E27FC236}">
                <a16:creationId xmlns:a16="http://schemas.microsoft.com/office/drawing/2014/main" id="{ED8D2589-430A-7035-6424-0082DE117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C507C9-7BF5-B29B-0450-B5E5F5576464}"/>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6" name="Footer Placeholder 5">
            <a:extLst>
              <a:ext uri="{FF2B5EF4-FFF2-40B4-BE49-F238E27FC236}">
                <a16:creationId xmlns:a16="http://schemas.microsoft.com/office/drawing/2014/main" id="{D7D2C5C3-523C-1CEF-8CA2-8067D70AEF0D}"/>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4CAC03E-C2E7-F96B-0FE2-205CC974DF9A}"/>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56859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E40C-0096-C044-3E1A-16172B4A38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Picture Placeholder 2">
            <a:extLst>
              <a:ext uri="{FF2B5EF4-FFF2-40B4-BE49-F238E27FC236}">
                <a16:creationId xmlns:a16="http://schemas.microsoft.com/office/drawing/2014/main" id="{A4418094-D799-2450-C2C1-DBC8F055C6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B3F2A658-47CF-9220-934D-4AADF0A90E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B0C0FF-BA5B-7279-5C65-044073F63C8A}"/>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6" name="Footer Placeholder 5">
            <a:extLst>
              <a:ext uri="{FF2B5EF4-FFF2-40B4-BE49-F238E27FC236}">
                <a16:creationId xmlns:a16="http://schemas.microsoft.com/office/drawing/2014/main" id="{6AAC5E84-DDCB-27EF-F304-4A6154E42E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3BFF8E9-5BDC-3C9F-2DB6-3360A98D1121}"/>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88564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11439-7A4B-6E37-4AE0-BFC49663C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fr-FR"/>
          </a:p>
        </p:txBody>
      </p:sp>
      <p:sp>
        <p:nvSpPr>
          <p:cNvPr id="3" name="Text Placeholder 2">
            <a:extLst>
              <a:ext uri="{FF2B5EF4-FFF2-40B4-BE49-F238E27FC236}">
                <a16:creationId xmlns:a16="http://schemas.microsoft.com/office/drawing/2014/main" id="{E7C441B5-E620-D5CA-4C48-FC6E349DD2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CEA76E54-BF05-D483-4DB5-EE6B226B4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EAE5DABF-027A-B0CA-4E1F-815619792A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5F483CBD-68F2-8A96-3E31-A7BF70B84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008689-7EE3-174F-9D16-A33DD9AD3529}" type="slidenum">
              <a:rPr lang="fr-FR" smtClean="0"/>
              <a:t>‹#›</a:t>
            </a:fld>
            <a:endParaRPr lang="fr-FR"/>
          </a:p>
        </p:txBody>
      </p:sp>
      <p:sp>
        <p:nvSpPr>
          <p:cNvPr id="8" name="TextBox 7">
            <a:extLst>
              <a:ext uri="{FF2B5EF4-FFF2-40B4-BE49-F238E27FC236}">
                <a16:creationId xmlns:a16="http://schemas.microsoft.com/office/drawing/2014/main" id="{DCC6ABFE-8F38-99DA-B4D5-E3294B6CB022}"/>
              </a:ext>
            </a:extLst>
          </p:cNvPr>
          <p:cNvSpPr txBox="1"/>
          <p:nvPr userDrawn="1">
            <p:extLst>
              <p:ext uri="{1162E1C5-73C7-4A58-AE30-91384D911F3F}">
                <p184:classification xmlns:p184="http://schemas.microsoft.com/office/powerpoint/2018/4/main" val="hdr"/>
              </p:ext>
            </p:extLst>
          </p:nvPr>
        </p:nvSpPr>
        <p:spPr>
          <a:xfrm>
            <a:off x="10352088" y="0"/>
            <a:ext cx="1874837" cy="182880"/>
          </a:xfrm>
          <a:prstGeom prst="rect">
            <a:avLst/>
          </a:prstGeom>
        </p:spPr>
        <p:txBody>
          <a:bodyPr horzOverflow="overflow" lIns="0" tIns="0" rIns="0" bIns="0">
            <a:spAutoFit/>
          </a:bodyPr>
          <a:lstStyle/>
          <a:p>
            <a:pPr algn="r"/>
            <a:r>
              <a:rPr lang="fr-FR" sz="1200">
                <a:solidFill>
                  <a:srgbClr val="FF8C00"/>
                </a:solidFill>
                <a:latin typeface="Calibri" panose="020F0502020204030204" pitchFamily="34" charset="0"/>
                <a:cs typeface="Calibri" panose="020F0502020204030204" pitchFamily="34" charset="0"/>
              </a:rPr>
              <a:t>CONFIDENTIAL &amp; RESTRICTED</a:t>
            </a:r>
          </a:p>
        </p:txBody>
      </p:sp>
    </p:spTree>
    <p:extLst>
      <p:ext uri="{BB962C8B-B14F-4D97-AF65-F5344CB8AC3E}">
        <p14:creationId xmlns:p14="http://schemas.microsoft.com/office/powerpoint/2010/main" val="864122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file+.vscode-resource.vscode-cdn.net/Users/dsaban/git/perso/windwalkers-cardgame/src/resources/readme/chapter1.md" TargetMode="External"/><Relationship Id="rId5" Type="http://schemas.openxmlformats.org/officeDocument/2006/relationships/hyperlink" Target="https://file+.vscode-resource.vscode-cdn.net/Users/dsaban/git/perso/windwalkers-cardgame/readme#calcul-du-score" TargetMode="External"/><Relationship Id="rId4" Type="http://schemas.openxmlformats.org/officeDocument/2006/relationships/image" Target="../media/image2.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creenshot of a game&#10;&#10;Description automatically generated">
            <a:extLst>
              <a:ext uri="{FF2B5EF4-FFF2-40B4-BE49-F238E27FC236}">
                <a16:creationId xmlns:a16="http://schemas.microsoft.com/office/drawing/2014/main" id="{BF60852D-BFCA-BAB7-1C0C-0C252883DBF5}"/>
              </a:ext>
            </a:extLst>
          </p:cNvPr>
          <p:cNvPicPr>
            <a:picLocks noChangeAspect="1"/>
          </p:cNvPicPr>
          <p:nvPr/>
        </p:nvPicPr>
        <p:blipFill>
          <a:blip r:embed="rId3"/>
          <a:stretch>
            <a:fillRect/>
          </a:stretch>
        </p:blipFill>
        <p:spPr>
          <a:xfrm>
            <a:off x="5947325" y="4342057"/>
            <a:ext cx="1565583" cy="2424696"/>
          </a:xfrm>
          <a:prstGeom prst="rect">
            <a:avLst/>
          </a:prstGeom>
        </p:spPr>
      </p:pic>
      <p:pic>
        <p:nvPicPr>
          <p:cNvPr id="8" name="Picture 7" descr="A group of cards on a table&#10;&#10;Description automatically generated with low confidence">
            <a:extLst>
              <a:ext uri="{FF2B5EF4-FFF2-40B4-BE49-F238E27FC236}">
                <a16:creationId xmlns:a16="http://schemas.microsoft.com/office/drawing/2014/main" id="{8702AFB8-BAC2-FFEB-78B9-8A731D8082FF}"/>
              </a:ext>
            </a:extLst>
          </p:cNvPr>
          <p:cNvPicPr>
            <a:picLocks noChangeAspect="1"/>
          </p:cNvPicPr>
          <p:nvPr/>
        </p:nvPicPr>
        <p:blipFill>
          <a:blip r:embed="rId4"/>
          <a:stretch>
            <a:fillRect/>
          </a:stretch>
        </p:blipFill>
        <p:spPr>
          <a:xfrm>
            <a:off x="7771379" y="4237461"/>
            <a:ext cx="1741645" cy="2488063"/>
          </a:xfrm>
          <a:prstGeom prst="rect">
            <a:avLst/>
          </a:prstGeom>
        </p:spPr>
      </p:pic>
      <p:sp>
        <p:nvSpPr>
          <p:cNvPr id="12" name="TextBox 11">
            <a:extLst>
              <a:ext uri="{FF2B5EF4-FFF2-40B4-BE49-F238E27FC236}">
                <a16:creationId xmlns:a16="http://schemas.microsoft.com/office/drawing/2014/main" id="{DF64D207-D17B-3CCA-DF29-35B77E1F749E}"/>
              </a:ext>
            </a:extLst>
          </p:cNvPr>
          <p:cNvSpPr txBox="1"/>
          <p:nvPr/>
        </p:nvSpPr>
        <p:spPr>
          <a:xfrm>
            <a:off x="6414945" y="0"/>
            <a:ext cx="3130091" cy="4667945"/>
          </a:xfrm>
          <a:prstGeom prst="rect">
            <a:avLst/>
          </a:prstGeom>
          <a:noFill/>
        </p:spPr>
        <p:txBody>
          <a:bodyPr wrap="square">
            <a:spAutoFit/>
          </a:bodyPr>
          <a:lstStyle/>
          <a:p>
            <a:pPr>
              <a:spcAft>
                <a:spcPts val="840"/>
              </a:spcAft>
            </a:pPr>
            <a:r>
              <a:rPr lang="fr-FR" sz="2200" b="1" kern="0" dirty="0">
                <a:latin typeface="Times New Roman" panose="02020603050405020304" pitchFamily="18" charset="0"/>
              </a:rPr>
              <a:t>Recrutement</a:t>
            </a:r>
            <a:br>
              <a:rPr lang="fr-FR" sz="2200" b="1" kern="0" dirty="0">
                <a:latin typeface="Times New Roman" panose="02020603050405020304" pitchFamily="18" charset="0"/>
              </a:rPr>
            </a:br>
            <a:r>
              <a:rPr lang="fr-FR" sz="1000" kern="0" dirty="0">
                <a:latin typeface="Calibri" panose="020F0502020204030204" pitchFamily="34" charset="0"/>
                <a:cs typeface="Calibri" panose="020F0502020204030204" pitchFamily="34" charset="0"/>
              </a:rPr>
              <a:t>Vous commencez avec 9 en moral.</a:t>
            </a:r>
            <a:r>
              <a:rPr lang="fr-FR" sz="1000" dirty="0">
                <a:latin typeface="Calibri" panose="020F0502020204030204" pitchFamily="34" charset="0"/>
                <a:cs typeface="Calibri" panose="020F0502020204030204" pitchFamily="34" charset="0"/>
              </a:rPr>
              <a:t> Prenez les cartes </a:t>
            </a:r>
            <a:r>
              <a:rPr lang="fr-FR" sz="1000" dirty="0" err="1">
                <a:latin typeface="Calibri" panose="020F0502020204030204" pitchFamily="34" charset="0"/>
                <a:cs typeface="Calibri" panose="020F0502020204030204" pitchFamily="34" charset="0"/>
              </a:rPr>
              <a:t>hordiers</a:t>
            </a:r>
            <a:r>
              <a:rPr lang="fr-FR" sz="1000" dirty="0">
                <a:latin typeface="Calibri" panose="020F0502020204030204" pitchFamily="34" charset="0"/>
                <a:cs typeface="Calibri" panose="020F0502020204030204" pitchFamily="34" charset="0"/>
              </a:rPr>
              <a:t> et installez comme indique ci-contre: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1 Traceur (chef) comme “</a:t>
            </a:r>
            <a:r>
              <a:rPr lang="fr-FR" sz="1000" dirty="0" err="1">
                <a:latin typeface="Calibri" panose="020F0502020204030204" pitchFamily="34" charset="0"/>
                <a:cs typeface="Calibri" panose="020F0502020204030204" pitchFamily="34" charset="0"/>
              </a:rPr>
              <a:t>Uther</a:t>
            </a:r>
            <a:r>
              <a:rPr lang="fr-FR" sz="1000" dirty="0">
                <a:latin typeface="Calibri" panose="020F0502020204030204" pitchFamily="34" charset="0"/>
                <a:cs typeface="Calibri" panose="020F0502020204030204" pitchFamily="34" charset="0"/>
              </a:rPr>
              <a:t> le fonceur”</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2 Fers comme “Thomassin” et “Blanchette de Gaude”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3 Packs  comme “</a:t>
            </a:r>
            <a:r>
              <a:rPr lang="fr-FR" sz="1000" dirty="0" err="1">
                <a:latin typeface="Calibri" panose="020F0502020204030204" pitchFamily="34" charset="0"/>
                <a:cs typeface="Calibri" panose="020F0502020204030204" pitchFamily="34" charset="0"/>
              </a:rPr>
              <a:t>Xavio</a:t>
            </a:r>
            <a:r>
              <a:rPr lang="fr-FR" sz="1000" dirty="0">
                <a:latin typeface="Calibri" panose="020F0502020204030204" pitchFamily="34" charset="0"/>
                <a:cs typeface="Calibri" panose="020F0502020204030204" pitchFamily="34" charset="0"/>
              </a:rPr>
              <a:t>” et “</a:t>
            </a:r>
            <a:r>
              <a:rPr lang="fr-FR" sz="1000" dirty="0" err="1">
                <a:latin typeface="Calibri" panose="020F0502020204030204" pitchFamily="34" charset="0"/>
                <a:cs typeface="Calibri" panose="020F0502020204030204" pitchFamily="34" charset="0"/>
              </a:rPr>
              <a:t>Kyo</a:t>
            </a:r>
            <a:r>
              <a:rPr lang="fr-FR" sz="1000" dirty="0">
                <a:latin typeface="Calibri" panose="020F0502020204030204" pitchFamily="34" charset="0"/>
                <a:cs typeface="Calibri" panose="020F0502020204030204" pitchFamily="34" charset="0"/>
              </a:rPr>
              <a:t> </a:t>
            </a:r>
            <a:r>
              <a:rPr lang="fr-FR" sz="1000" dirty="0" err="1">
                <a:latin typeface="Calibri" panose="020F0502020204030204" pitchFamily="34" charset="0"/>
                <a:cs typeface="Calibri" panose="020F0502020204030204" pitchFamily="34" charset="0"/>
              </a:rPr>
              <a:t>Torantor</a:t>
            </a:r>
            <a:r>
              <a:rPr lang="fr-FR" sz="1000" dirty="0">
                <a:latin typeface="Calibri" panose="020F0502020204030204" pitchFamily="34" charset="0"/>
                <a:cs typeface="Calibri" panose="020F0502020204030204" pitchFamily="34" charset="0"/>
              </a:rPr>
              <a:t>” et “Vera”</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2 Traines comme “Croque” et “</a:t>
            </a:r>
            <a:r>
              <a:rPr lang="fr-FR" sz="1000" dirty="0" err="1">
                <a:latin typeface="Calibri" panose="020F0502020204030204" pitchFamily="34" charset="0"/>
                <a:cs typeface="Calibri" panose="020F0502020204030204" pitchFamily="34" charset="0"/>
              </a:rPr>
              <a:t>Benelim</a:t>
            </a:r>
            <a:r>
              <a:rPr lang="fr-FR" sz="1000" dirty="0">
                <a:latin typeface="Calibri" panose="020F0502020204030204" pitchFamily="34" charset="0"/>
                <a:cs typeface="Calibri" panose="020F0502020204030204" pitchFamily="34" charset="0"/>
              </a:rPr>
              <a:t>”</a:t>
            </a:r>
          </a:p>
          <a:p>
            <a:pPr>
              <a:spcAft>
                <a:spcPts val="840"/>
              </a:spcAft>
            </a:pPr>
            <a:r>
              <a:rPr lang="fr-FR" sz="2200" b="1" kern="0" dirty="0">
                <a:latin typeface="Times New Roman" panose="02020603050405020304" pitchFamily="18" charset="0"/>
              </a:rPr>
              <a:t>Contrez le vent!</a:t>
            </a:r>
          </a:p>
          <a:p>
            <a:pPr>
              <a:spcAft>
                <a:spcPts val="840"/>
              </a:spcAft>
            </a:pPr>
            <a:r>
              <a:rPr lang="fr-FR" sz="1000" dirty="0">
                <a:latin typeface="Calibri" panose="020F0502020204030204" pitchFamily="34" charset="0"/>
                <a:cs typeface="Calibri" panose="020F0502020204030204" pitchFamily="34" charset="0"/>
              </a:rPr>
              <a:t>Placez votre pion horde entre la tuile village et la tuile vers laquelle vous vous dirigez. Prenez les dés repr</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sent</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sur la tuile terrain (3 dés verts si vous allez sur une montagne), compl</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tez par 3 dés blancs.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Piochez un jeton vent et posez-le sur cette tuile.</a:t>
            </a:r>
          </a:p>
          <a:p>
            <a:pPr>
              <a:spcAft>
                <a:spcPts val="840"/>
              </a:spcAft>
            </a:pPr>
            <a:r>
              <a:rPr lang="fr-FR" sz="1000" dirty="0">
                <a:latin typeface="Calibri" panose="020F0502020204030204" pitchFamily="34" charset="0"/>
                <a:cs typeface="Calibri" panose="020F0502020204030204" pitchFamily="34" charset="0"/>
              </a:rPr>
              <a:t>Lancez les 6 dés du vent et vos dés.</a:t>
            </a:r>
          </a:p>
          <a:p>
            <a:pPr>
              <a:spcAft>
                <a:spcPts val="840"/>
              </a:spcAft>
            </a:pPr>
            <a:r>
              <a:rPr lang="fr-FR" sz="1000" dirty="0">
                <a:latin typeface="Calibri" panose="020F0502020204030204" pitchFamily="34" charset="0"/>
                <a:cs typeface="Calibri" panose="020F0502020204030204" pitchFamily="34" charset="0"/>
              </a:rPr>
              <a:t>Si le vent que vous avez pioche est de Force4, vous devrez apparier 4 de vos dés avec les dés du vent. Appariez toujours les dés colores(verts) avant les incolores(blancs)</a:t>
            </a:r>
          </a:p>
          <a:p>
            <a:pPr>
              <a:spcAft>
                <a:spcPts val="840"/>
              </a:spcAft>
            </a:pPr>
            <a:r>
              <a:rPr lang="fr-FR" sz="1000" dirty="0">
                <a:latin typeface="Calibri" panose="020F0502020204030204" pitchFamily="34" charset="0"/>
                <a:cs typeface="Calibri" panose="020F0502020204030204" pitchFamily="34" charset="0"/>
              </a:rPr>
              <a:t>Si vous avez apparié les 4 dés </a:t>
            </a:r>
            <a:r>
              <a:rPr lang="fr-FR" sz="1000" b="1" dirty="0">
                <a:latin typeface="Calibri" panose="020F0502020204030204" pitchFamily="34" charset="0"/>
                <a:cs typeface="Calibri" panose="020F0502020204030204" pitchFamily="34" charset="0"/>
              </a:rPr>
              <a:t>et</a:t>
            </a:r>
            <a:r>
              <a:rPr lang="fr-FR" sz="1000" dirty="0">
                <a:latin typeface="Calibri" panose="020F0502020204030204" pitchFamily="34" charset="0"/>
                <a:cs typeface="Calibri" panose="020F0502020204030204" pitchFamily="34" charset="0"/>
              </a:rPr>
              <a:t> que le reste est </a:t>
            </a:r>
            <a:r>
              <a:rPr lang="fr-FR" sz="1000" b="1" dirty="0">
                <a:latin typeface="Calibri" panose="020F0502020204030204" pitchFamily="34" charset="0"/>
                <a:cs typeface="Calibri" panose="020F0502020204030204" pitchFamily="34" charset="0"/>
              </a:rPr>
              <a:t>sup</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rieur ou </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gal </a:t>
            </a:r>
            <a:r>
              <a:rPr lang="fr-FR" sz="1000" dirty="0">
                <a:latin typeface="Calibri" panose="020F0502020204030204" pitchFamily="34" charset="0"/>
                <a:cs typeface="Calibri" panose="020F0502020204030204" pitchFamily="34" charset="0"/>
              </a:rPr>
              <a:t>au vent, vous pouvez avancer.  BRAVO! Placez votre pion sur le terrain.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Notez sur </a:t>
            </a:r>
            <a:r>
              <a:rPr lang="fr-FR" sz="1000" b="1" dirty="0">
                <a:latin typeface="Calibri" panose="020F0502020204030204" pitchFamily="34" charset="0"/>
                <a:cs typeface="Calibri" panose="020F0502020204030204" pitchFamily="34" charset="0"/>
              </a:rPr>
              <a:t>le carnet de contre : </a:t>
            </a:r>
            <a:r>
              <a:rPr lang="fr-FR" sz="1000" dirty="0">
                <a:latin typeface="Calibri" panose="020F0502020204030204" pitchFamily="34" charset="0"/>
                <a:cs typeface="Calibri" panose="020F0502020204030204" pitchFamily="34" charset="0"/>
              </a:rPr>
              <a:t> Jour 1, Vent F4,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Terrain Montagne, Moral 9,</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note: passage facile</a:t>
            </a:r>
          </a:p>
        </p:txBody>
      </p:sp>
      <p:sp>
        <p:nvSpPr>
          <p:cNvPr id="5" name="TextBox 4">
            <a:extLst>
              <a:ext uri="{FF2B5EF4-FFF2-40B4-BE49-F238E27FC236}">
                <a16:creationId xmlns:a16="http://schemas.microsoft.com/office/drawing/2014/main" id="{DAB275D5-A72B-EB83-0CCD-B481E2654CF4}"/>
              </a:ext>
            </a:extLst>
          </p:cNvPr>
          <p:cNvSpPr txBox="1"/>
          <p:nvPr/>
        </p:nvSpPr>
        <p:spPr>
          <a:xfrm>
            <a:off x="0" y="0"/>
            <a:ext cx="3756454" cy="7114768"/>
          </a:xfrm>
          <a:prstGeom prst="rect">
            <a:avLst/>
          </a:prstGeom>
          <a:noFill/>
        </p:spPr>
        <p:txBody>
          <a:bodyPr wrap="square">
            <a:spAutoFit/>
          </a:bodyPr>
          <a:lstStyle/>
          <a:p>
            <a:r>
              <a:rPr lang="fr-FR" sz="2800" kern="1400" spc="-50" dirty="0">
                <a:effectLst/>
                <a:latin typeface="Calibri Light" panose="020F0302020204030204" pitchFamily="34" charset="0"/>
                <a:ea typeface="Times New Roman" panose="02020603050405020304" pitchFamily="18" charset="0"/>
                <a:cs typeface="Times New Roman" panose="02020603050405020304" pitchFamily="18" charset="0"/>
              </a:rPr>
              <a:t>A </a:t>
            </a:r>
            <a:r>
              <a:rPr lang="fr-FR" sz="2800" kern="1400" spc="-50" dirty="0" err="1">
                <a:effectLst/>
                <a:latin typeface="Calibri Light" panose="020F0302020204030204" pitchFamily="34" charset="0"/>
                <a:ea typeface="Times New Roman" panose="02020603050405020304" pitchFamily="18" charset="0"/>
                <a:cs typeface="Times New Roman" panose="02020603050405020304" pitchFamily="18" charset="0"/>
              </a:rPr>
              <a:t>Contre-Vent</a:t>
            </a:r>
            <a:endParaRPr lang="fr-FR" sz="2800" kern="1400" spc="-50"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548640" marR="548640" algn="ctr">
              <a:spcBef>
                <a:spcPts val="1000"/>
              </a:spcBef>
              <a:spcAft>
                <a:spcPts val="800"/>
              </a:spcAft>
            </a:pPr>
            <a:r>
              <a:rPr lang="fr-FR" sz="1000" i="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À l’origine fut la vitesse, le pur mouvement furtif, le « vent-foudre ». Puis le cosmos décéléra, prit consistance et forme, jusqu’aux lenteurs habitables, jusqu’au vivant, jusqu’à vous. Bienvenue à toi, lent homme lié, poussif tresseur des vitesses. </a:t>
            </a:r>
          </a:p>
          <a:p>
            <a:r>
              <a:rPr lang="fr-FR" sz="800" dirty="0">
                <a:effectLst/>
                <a:latin typeface="Calibri" panose="020F0502020204030204" pitchFamily="34" charset="0"/>
                <a:ea typeface="Calibri" panose="020F0502020204030204" pitchFamily="34" charset="0"/>
                <a:cs typeface="Times New Roman" panose="02020603050405020304" pitchFamily="18" charset="0"/>
              </a:rPr>
              <a:t>Damasio, Alain. La Horde du Contrevent (Sc. Fiction) (French Edition) (Kindle Locations 84-86). La Volte. Kindle Edition.</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Introduction</a:t>
            </a:r>
          </a:p>
          <a:p>
            <a:pPr>
              <a:spcAft>
                <a:spcPts val="840"/>
              </a:spcAft>
            </a:pPr>
            <a:r>
              <a:rPr lang="fr-FR" sz="1000" dirty="0" err="1">
                <a:effectLst/>
                <a:latin typeface="Calibri" panose="020F0502020204030204" pitchFamily="34" charset="0"/>
                <a:ea typeface="Times New Roman" panose="02020603050405020304" pitchFamily="18" charset="0"/>
                <a:cs typeface="Calibri" panose="020F0502020204030204" pitchFamily="34" charset="0"/>
              </a:rPr>
              <a:t>Windwalkers</a:t>
            </a:r>
            <a:r>
              <a:rPr lang="fr-FR" sz="1000" dirty="0">
                <a:effectLst/>
                <a:latin typeface="Calibri" panose="020F0502020204030204" pitchFamily="34" charset="0"/>
                <a:ea typeface="Times New Roman" panose="02020603050405020304" pitchFamily="18" charset="0"/>
                <a:cs typeface="Calibri" panose="020F0502020204030204" pitchFamily="34" charset="0"/>
              </a:rPr>
              <a:t> est un jeu de survie et d'exploration dont le but est d'amener sa Horde depuis la ville de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Aberlaas</a:t>
            </a:r>
            <a:r>
              <a:rPr lang="fr-FR" sz="1000" dirty="0">
                <a:effectLst/>
                <a:latin typeface="Calibri" panose="020F0502020204030204" pitchFamily="34" charset="0"/>
                <a:ea typeface="Times New Roman" panose="02020603050405020304" pitchFamily="18" charset="0"/>
                <a:cs typeface="Calibri" panose="020F0502020204030204" pitchFamily="34" charset="0"/>
              </a:rPr>
              <a:t> en Extrême Aval du vent vers Camp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Bòban</a:t>
            </a:r>
            <a:r>
              <a:rPr lang="fr-FR" sz="1000" dirty="0">
                <a:effectLst/>
                <a:latin typeface="Calibri" panose="020F0502020204030204" pitchFamily="34" charset="0"/>
                <a:ea typeface="Times New Roman" panose="02020603050405020304" pitchFamily="18" charset="0"/>
                <a:cs typeface="Calibri" panose="020F0502020204030204" pitchFamily="34" charset="0"/>
              </a:rPr>
              <a:t>, dernière ville en Amont.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Saurez-vous amener votre horde jusque-là?</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Rapide présentation du jeu</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Vous incarnez une horde, un groupe de personnages appelés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Hordiers</a:t>
            </a:r>
            <a:r>
              <a:rPr lang="fr-FR" sz="1000" dirty="0">
                <a:effectLst/>
                <a:latin typeface="Calibri" panose="020F0502020204030204" pitchFamily="34" charset="0"/>
                <a:ea typeface="Times New Roman" panose="02020603050405020304" pitchFamily="18" charset="0"/>
                <a:cs typeface="Calibri" panose="020F0502020204030204" pitchFamily="34" charset="0"/>
              </a:rPr>
              <a:t>, qui devront progresser a travers un paysage en permanence balaye par les vents. Pour pouvoir progresser, votre horde traversera des épreuves, définir un itinéraire à travers la steppe, les montagnes ou le désert et enfin d'user de stratégie pour maintenir le moral de votre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Le trajet sera parcouru sur un plateau de jeu compose de tuiles terrain. Les épreuves y seront indiquées. Pour passer ces épreuves, vous devrez affronter les vents dans des combats de dés de plus en plus complexes.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Vous pourrez améliorer le hasard des dés en votre faveur à l'aide du pouvoir des personnages de votre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La partie se déroulera en 4 chapitres. Au début de chaque chapitre, vous devrez recomposer le terrain.</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b="1" dirty="0">
                <a:effectLst/>
                <a:latin typeface="Calibri" panose="020F0502020204030204" pitchFamily="34" charset="0"/>
                <a:ea typeface="Times New Roman" panose="02020603050405020304" pitchFamily="18" charset="0"/>
                <a:cs typeface="Calibri" panose="020F0502020204030204" pitchFamily="34" charset="0"/>
              </a:rPr>
              <a:t>Comment perdre?</a:t>
            </a:r>
            <a:r>
              <a:rPr lang="fr-FR" sz="1000" dirty="0">
                <a:effectLst/>
                <a:latin typeface="Calibri" panose="020F0502020204030204" pitchFamily="34" charset="0"/>
                <a:ea typeface="Times New Roman" panose="02020603050405020304" pitchFamily="18" charset="0"/>
                <a:cs typeface="Calibri" panose="020F0502020204030204" pitchFamily="34" charset="0"/>
              </a:rPr>
              <a:t> Atteindre 0 de moral ou abandonner le dernier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hordier</a:t>
            </a:r>
            <a:r>
              <a:rPr lang="fr-FR" sz="1000" dirty="0">
                <a:effectLst/>
                <a:latin typeface="Calibri" panose="020F0502020204030204" pitchFamily="34" charset="0"/>
                <a:ea typeface="Times New Roman" panose="02020603050405020304" pitchFamily="18" charset="0"/>
                <a:cs typeface="Calibri" panose="020F0502020204030204" pitchFamily="34" charset="0"/>
              </a:rPr>
              <a: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b="1" dirty="0">
                <a:effectLst/>
                <a:latin typeface="Calibri" panose="020F0502020204030204" pitchFamily="34" charset="0"/>
                <a:ea typeface="Times New Roman" panose="02020603050405020304" pitchFamily="18" charset="0"/>
                <a:cs typeface="Calibri" panose="020F0502020204030204" pitchFamily="34" charset="0"/>
              </a:rPr>
              <a:t>Comment gagner?</a:t>
            </a:r>
            <a:r>
              <a:rPr lang="fr-FR" sz="1000" dirty="0">
                <a:effectLst/>
                <a:latin typeface="Calibri" panose="020F0502020204030204" pitchFamily="34" charset="0"/>
                <a:ea typeface="Times New Roman" panose="02020603050405020304" pitchFamily="18" charset="0"/>
                <a:cs typeface="Calibri" panose="020F0502020204030204" pitchFamily="34" charset="0"/>
              </a:rPr>
              <a:t> Atteindre la ville de l'autre cote du plateau. Atteindre </a:t>
            </a:r>
            <a:r>
              <a:rPr lang="fr-FR" sz="1000" dirty="0">
                <a:latin typeface="Calibri" panose="020F0502020204030204" pitchFamily="34" charset="0"/>
                <a:ea typeface="Times New Roman" panose="02020603050405020304" pitchFamily="18" charset="0"/>
                <a:cs typeface="Calibri" panose="020F0502020204030204" pitchFamily="34" charset="0"/>
              </a:rPr>
              <a:t>Camp </a:t>
            </a:r>
            <a:r>
              <a:rPr lang="fr-FR" sz="1000" dirty="0" err="1">
                <a:latin typeface="Calibri" panose="020F0502020204030204" pitchFamily="34" charset="0"/>
                <a:ea typeface="Times New Roman" panose="02020603050405020304" pitchFamily="18" charset="0"/>
                <a:cs typeface="Calibri" panose="020F0502020204030204" pitchFamily="34" charset="0"/>
              </a:rPr>
              <a:t>Bòban</a:t>
            </a:r>
            <a:r>
              <a:rPr lang="fr-FR" sz="1000" dirty="0">
                <a:latin typeface="Calibri" panose="020F0502020204030204" pitchFamily="34" charset="0"/>
                <a:ea typeface="Times New Roman" panose="02020603050405020304" pitchFamily="18" charset="0"/>
                <a:cs typeface="Calibri" panose="020F0502020204030204" pitchFamily="34" charset="0"/>
              </a:rPr>
              <a:t> </a:t>
            </a:r>
            <a:r>
              <a:rPr lang="fr-FR" sz="1000" dirty="0">
                <a:effectLst/>
                <a:latin typeface="Calibri" panose="020F0502020204030204" pitchFamily="34" charset="0"/>
                <a:ea typeface="Times New Roman" panose="02020603050405020304" pitchFamily="18" charset="0"/>
                <a:cs typeface="Calibri" panose="020F0502020204030204" pitchFamily="34" charset="0"/>
              </a:rPr>
              <a:t>a la fin du 4e chapitre. Faire le plus de points section </a:t>
            </a:r>
            <a:r>
              <a:rPr lang="fr-FR" sz="1000" i="1" u="none" strike="noStrike"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hlinkClick r:id="rId5" tooltip="readme#calcul-du-score"/>
              </a:rPr>
              <a:t>Calcul du score</a:t>
            </a:r>
            <a:r>
              <a:rPr lang="fr-FR" sz="1000" i="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DD0C5AB-EF6E-24DE-9A0E-0357EAEC31CE}"/>
              </a:ext>
            </a:extLst>
          </p:cNvPr>
          <p:cNvSpPr txBox="1"/>
          <p:nvPr/>
        </p:nvSpPr>
        <p:spPr>
          <a:xfrm>
            <a:off x="3756454" y="0"/>
            <a:ext cx="2743583" cy="6904454"/>
          </a:xfrm>
          <a:prstGeom prst="rect">
            <a:avLst/>
          </a:prstGeom>
          <a:noFill/>
        </p:spPr>
        <p:txBody>
          <a:bodyPr wrap="square">
            <a:spAutoFit/>
          </a:bodyPr>
          <a:lstStyle/>
          <a:p>
            <a:r>
              <a:rPr lang="fr-FR" sz="2200" b="1" kern="0" dirty="0">
                <a:effectLst/>
                <a:latin typeface="Times New Roman" panose="02020603050405020304" pitchFamily="18" charset="0"/>
                <a:ea typeface="Times New Roman" panose="02020603050405020304" pitchFamily="18" charset="0"/>
              </a:rPr>
              <a:t>Le Matériel</a:t>
            </a: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10d6 bleus pour la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6d6 blancs et 3d6 verts pour le vent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6d6 noirs et 6d6 violets pour les épreuves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86 cartes personnages</a:t>
            </a: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60  tuiles terrains, villes et villages</a:t>
            </a:r>
            <a:endParaRPr lang="fr-FR" sz="1000" dirty="0">
              <a:latin typeface="Calibri" panose="020F0502020204030204" pitchFamily="34" charset="0"/>
              <a:ea typeface="Times New Roman" panose="02020603050405020304" pitchFamily="18" charset="0"/>
              <a:cs typeface="Calibri" panose="020F0502020204030204" pitchFamily="34"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a:t>
            </a:r>
            <a:r>
              <a:rPr lang="fr-FR" sz="1000" dirty="0">
                <a:latin typeface="Calibri" panose="020F0502020204030204" pitchFamily="34" charset="0"/>
                <a:ea typeface="Times New Roman" panose="02020603050405020304" pitchFamily="18" charset="0"/>
                <a:cs typeface="Calibri" panose="020F0502020204030204" pitchFamily="34" charset="0"/>
              </a:rPr>
              <a:t>30</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3</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F1</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4</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F2</a:t>
            </a:r>
            <a:endParaRPr lang="fr-FR" sz="1000" dirty="0">
              <a:latin typeface="Calibri" panose="020F0502020204030204" pitchFamily="34" charset="0"/>
              <a:ea typeface="Times New Roman" panose="02020603050405020304" pitchFamily="18" charset="0"/>
              <a:cs typeface="Times New Roman" panose="02020603050405020304" pitchFamily="18" charset="0"/>
            </a:endParaRPr>
          </a:p>
          <a:p>
            <a:pPr lvl="0">
              <a:buSzPts val="1000"/>
              <a:tabLst>
                <a:tab pos="457200" algn="l"/>
              </a:tabLst>
            </a:pP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6</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F3</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7</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F4</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6</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F5</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4</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F6</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 pion représentant votre équipe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 carnet de contre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Si vous ne désirez pas </a:t>
            </a:r>
            <a:r>
              <a:rPr lang="fr-FR" sz="1000" dirty="0">
                <a:latin typeface="Calibri" panose="020F0502020204030204" pitchFamily="34" charset="0"/>
                <a:ea typeface="Times New Roman" panose="02020603050405020304" pitchFamily="18" charset="0"/>
                <a:cs typeface="Calibri" panose="020F0502020204030204" pitchFamily="34" charset="0"/>
              </a:rPr>
              <a:t>lire l'intégralité </a:t>
            </a:r>
            <a:r>
              <a:rPr lang="fr-FR" sz="1000" dirty="0">
                <a:effectLst/>
                <a:latin typeface="Calibri" panose="020F0502020204030204" pitchFamily="34" charset="0"/>
                <a:ea typeface="Times New Roman" panose="02020603050405020304" pitchFamily="18" charset="0"/>
                <a:cs typeface="Calibri" panose="020F0502020204030204" pitchFamily="34" charset="0"/>
              </a:rPr>
              <a:t>des règles maintenant, je vous propose de vous rendre au </a:t>
            </a:r>
            <a:r>
              <a:rPr lang="fr-FR" sz="1000" u="none" strike="noStrike" dirty="0">
                <a:effectLst/>
                <a:latin typeface="Calibri" panose="020F0502020204030204" pitchFamily="34" charset="0"/>
                <a:ea typeface="Times New Roman" panose="02020603050405020304" pitchFamily="18" charset="0"/>
                <a:cs typeface="Calibri" panose="020F0502020204030204" pitchFamily="34" charset="0"/>
                <a:hlinkClick r:id="rId6" tooltip="src/resources/readme/chapter1.md"/>
              </a:rPr>
              <a:t>chapitre1</a:t>
            </a:r>
            <a:r>
              <a:rPr lang="fr-FR" sz="1000" dirty="0">
                <a:effectLst/>
                <a:latin typeface="Calibri" panose="020F0502020204030204" pitchFamily="34" charset="0"/>
                <a:ea typeface="Times New Roman" panose="02020603050405020304" pitchFamily="18" charset="0"/>
                <a:cs typeface="Calibri" panose="020F0502020204030204" pitchFamily="34" charset="0"/>
              </a:rPr>
              <a:t> afin de découvrir les règles dans un petit scenario.</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latin typeface="Times New Roman" panose="02020603050405020304" pitchFamily="18" charset="0"/>
              </a:rPr>
              <a:t>Le terrain</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Le terrain est composé de tuiles hexagonales. Il existe 3 types de tuiles: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latin typeface="Calibri" panose="020F0502020204030204" pitchFamily="34" charset="0"/>
                <a:ea typeface="Times New Roman" panose="02020603050405020304" pitchFamily="18" charset="0"/>
                <a:cs typeface="Calibri" panose="020F0502020204030204" pitchFamily="34" charset="0"/>
              </a:rPr>
              <a:t>&gt;</a:t>
            </a:r>
            <a:r>
              <a:rPr lang="fr-FR" sz="1000" dirty="0">
                <a:effectLst/>
                <a:latin typeface="Calibri" panose="020F0502020204030204" pitchFamily="34" charset="0"/>
                <a:ea typeface="Times New Roman" panose="02020603050405020304" pitchFamily="18" charset="0"/>
                <a:cs typeface="Calibri" panose="020F0502020204030204" pitchFamily="34" charset="0"/>
              </a:rPr>
              <a: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Villes</a:t>
            </a:r>
            <a:r>
              <a:rPr lang="fr-FR" sz="1000" dirty="0">
                <a:effectLst/>
                <a:latin typeface="Calibri" panose="020F0502020204030204" pitchFamily="34" charset="0"/>
                <a:ea typeface="Times New Roman" panose="02020603050405020304" pitchFamily="18" charset="0"/>
                <a:cs typeface="Calibri" panose="020F0502020204030204" pitchFamily="34" charset="0"/>
              </a:rPr>
              <a:t>, point </a:t>
            </a:r>
            <a:r>
              <a:rPr lang="fr-FR" sz="1000" dirty="0">
                <a:latin typeface="Calibri" panose="020F0502020204030204" pitchFamily="34" charset="0"/>
                <a:ea typeface="Times New Roman" panose="02020603050405020304" pitchFamily="18" charset="0"/>
                <a:cs typeface="Calibri" panose="020F0502020204030204" pitchFamily="34" charset="0"/>
              </a:rPr>
              <a:t>de départ et d'arrivée </a:t>
            </a:r>
            <a:r>
              <a:rPr lang="fr-FR" sz="1000" dirty="0">
                <a:effectLst/>
                <a:latin typeface="Calibri" panose="020F0502020204030204" pitchFamily="34" charset="0"/>
                <a:ea typeface="Times New Roman" panose="02020603050405020304" pitchFamily="18" charset="0"/>
                <a:cs typeface="Calibri" panose="020F0502020204030204" pitchFamily="34" charset="0"/>
              </a:rPr>
              <a:t>de chaque chapitre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Villages</a:t>
            </a:r>
            <a:r>
              <a:rPr lang="fr-FR" sz="1000" dirty="0">
                <a:effectLst/>
                <a:latin typeface="Calibri" panose="020F0502020204030204" pitchFamily="34" charset="0"/>
                <a:ea typeface="Times New Roman" panose="02020603050405020304" pitchFamily="18" charset="0"/>
                <a:cs typeface="Calibri" panose="020F0502020204030204" pitchFamily="34" charset="0"/>
              </a:rPr>
              <a:t> abrités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Terrains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Installation</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Installez la ville </a:t>
            </a:r>
            <a:r>
              <a:rPr lang="fr-FR" sz="1000" dirty="0">
                <a:latin typeface="Calibri" panose="020F0502020204030204" pitchFamily="34" charset="0"/>
                <a:ea typeface="Times New Roman" panose="02020603050405020304" pitchFamily="18" charset="0"/>
                <a:cs typeface="Calibri" panose="020F0502020204030204" pitchFamily="34" charset="0"/>
              </a:rPr>
              <a:t>de départ</a:t>
            </a:r>
            <a:r>
              <a:rPr lang="fr-FR" sz="1000" dirty="0">
                <a:effectLst/>
                <a:latin typeface="Calibri" panose="020F0502020204030204" pitchFamily="34" charset="0"/>
                <a:ea typeface="Times New Roman" panose="02020603050405020304" pitchFamily="18" charset="0"/>
                <a:cs typeface="Calibri" panose="020F0502020204030204" pitchFamily="34" charset="0"/>
              </a:rPr>
              <a:t>: </a:t>
            </a:r>
            <a:r>
              <a:rPr lang="fr-FR" sz="1000" b="1" i="1" dirty="0" err="1">
                <a:effectLst/>
                <a:latin typeface="Calibri" panose="020F0502020204030204" pitchFamily="34" charset="0"/>
                <a:ea typeface="Times New Roman" panose="02020603050405020304" pitchFamily="18" charset="0"/>
                <a:cs typeface="Calibri" panose="020F0502020204030204" pitchFamily="34" charset="0"/>
              </a:rPr>
              <a:t>Aberlaas</a:t>
            </a:r>
            <a:br>
              <a:rPr lang="fr-FR" sz="1000" dirty="0">
                <a:effectLst/>
                <a:latin typeface="Calibri" panose="020F0502020204030204" pitchFamily="34" charset="0"/>
                <a:ea typeface="Times New Roman" panose="02020603050405020304" pitchFamily="18" charset="0"/>
                <a:cs typeface="Calibri" panose="020F0502020204030204" pitchFamily="34" charset="0"/>
              </a:rPr>
            </a:br>
            <a:r>
              <a:rPr lang="fr-FR" sz="1000" dirty="0">
                <a:latin typeface="Calibri" panose="020F0502020204030204" pitchFamily="34" charset="0"/>
                <a:cs typeface="Calibri" panose="020F0502020204030204" pitchFamily="34" charset="0"/>
              </a:rPr>
              <a:t>La ville d’arriv</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e: </a:t>
            </a:r>
            <a:r>
              <a:rPr lang="fr-FR" sz="1000" b="1" i="1" dirty="0">
                <a:latin typeface="Calibri" panose="020F0502020204030204" pitchFamily="34" charset="0"/>
                <a:cs typeface="Calibri" panose="020F0502020204030204" pitchFamily="34" charset="0"/>
              </a:rPr>
              <a:t>Port-</a:t>
            </a:r>
            <a:r>
              <a:rPr lang="fr-FR" sz="1000" b="1" i="1" dirty="0" err="1">
                <a:latin typeface="Calibri" panose="020F0502020204030204" pitchFamily="34" charset="0"/>
                <a:cs typeface="Calibri" panose="020F0502020204030204" pitchFamily="34" charset="0"/>
              </a:rPr>
              <a:t>Choon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Placez les </a:t>
            </a:r>
            <a:r>
              <a:rPr lang="fr-FR" sz="1000" b="1" i="1" dirty="0">
                <a:latin typeface="Calibri" panose="020F0502020204030204" pitchFamily="34" charset="0"/>
                <a:cs typeface="Calibri" panose="020F0502020204030204" pitchFamily="34" charset="0"/>
              </a:rPr>
              <a:t>3 villages</a:t>
            </a:r>
            <a:r>
              <a:rPr lang="fr-FR" sz="1000" dirty="0">
                <a:latin typeface="Calibri" panose="020F0502020204030204" pitchFamily="34" charset="0"/>
                <a:cs typeface="Calibri" panose="020F0502020204030204" pitchFamily="34" charset="0"/>
              </a:rPr>
              <a:t> dans la diagonale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Remplissez les </a:t>
            </a:r>
            <a:r>
              <a:rPr lang="fr-FR" sz="1000" b="1" i="1" dirty="0">
                <a:latin typeface="Calibri" panose="020F0502020204030204" pitchFamily="34" charset="0"/>
                <a:cs typeface="Calibri" panose="020F0502020204030204" pitchFamily="34" charset="0"/>
              </a:rPr>
              <a:t>terrains</a:t>
            </a:r>
            <a:r>
              <a:rPr lang="fr-FR" sz="1000" dirty="0">
                <a:latin typeface="Calibri" panose="020F0502020204030204" pitchFamily="34" charset="0"/>
                <a:cs typeface="Calibri" panose="020F0502020204030204" pitchFamily="34" charset="0"/>
              </a:rPr>
              <a:t> comme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indique ci-contre.</a:t>
            </a:r>
          </a:p>
          <a:p>
            <a:pPr>
              <a:spcAft>
                <a:spcPts val="840"/>
              </a:spcAft>
            </a:pPr>
            <a:r>
              <a:rPr lang="fr-FR" sz="1000" dirty="0">
                <a:latin typeface="Calibri" panose="020F0502020204030204" pitchFamily="34" charset="0"/>
                <a:cs typeface="Calibri" panose="020F0502020204030204" pitchFamily="34" charset="0"/>
              </a:rPr>
              <a:t>Placez le pion Horde sur </a:t>
            </a:r>
            <a:r>
              <a:rPr lang="fr-FR" sz="1000" b="1" i="1" dirty="0" err="1">
                <a:latin typeface="Calibri" panose="020F0502020204030204" pitchFamily="34" charset="0"/>
                <a:cs typeface="Calibri" panose="020F0502020204030204" pitchFamily="34" charset="0"/>
              </a:rPr>
              <a:t>Aberlaas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Sortez vos d</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et les dés du vent.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Ouvrez votre carnet de contre et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indiquez ”Chapitre 1” et 9 en moral.</a:t>
            </a:r>
          </a:p>
          <a:p>
            <a:pPr>
              <a:spcAft>
                <a:spcPts val="840"/>
              </a:spcAft>
            </a:pPr>
            <a:r>
              <a:rPr lang="fr-FR" sz="1000" dirty="0">
                <a:latin typeface="Calibri" panose="020F0502020204030204" pitchFamily="34" charset="0"/>
                <a:cs typeface="Calibri" panose="020F0502020204030204" pitchFamily="34" charset="0"/>
              </a:rPr>
              <a:t>Placez 2 cartes rouges, 2 vertes et 2 bleues </a:t>
            </a:r>
            <a:r>
              <a:rPr lang="fr-FR" sz="1000" dirty="0">
                <a:effectLst/>
                <a:latin typeface="Calibri" panose="020F0502020204030204" pitchFamily="34" charset="0"/>
                <a:ea typeface="Times New Roman" panose="02020603050405020304" pitchFamily="18" charset="0"/>
                <a:cs typeface="Calibri" panose="020F0502020204030204" pitchFamily="34" charset="0"/>
              </a:rPr>
              <a:t>à</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cot</a:t>
            </a:r>
            <a:r>
              <a:rPr lang="fr-FR" sz="1000" dirty="0">
                <a:effectLst/>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 du terrain qui serviront plus tard.</a:t>
            </a:r>
          </a:p>
        </p:txBody>
      </p:sp>
      <p:sp>
        <p:nvSpPr>
          <p:cNvPr id="14" name="TextBox 13">
            <a:extLst>
              <a:ext uri="{FF2B5EF4-FFF2-40B4-BE49-F238E27FC236}">
                <a16:creationId xmlns:a16="http://schemas.microsoft.com/office/drawing/2014/main" id="{0A34ADDF-5FB6-77B8-DB8E-5578874AABD5}"/>
              </a:ext>
            </a:extLst>
          </p:cNvPr>
          <p:cNvSpPr txBox="1"/>
          <p:nvPr/>
        </p:nvSpPr>
        <p:spPr>
          <a:xfrm>
            <a:off x="9416321" y="132475"/>
            <a:ext cx="2830296" cy="6854305"/>
          </a:xfrm>
          <a:prstGeom prst="rect">
            <a:avLst/>
          </a:prstGeom>
          <a:noFill/>
        </p:spPr>
        <p:txBody>
          <a:bodyPr wrap="square">
            <a:noAutofit/>
          </a:bodyPr>
          <a:lstStyle/>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r>
              <a:rPr lang="fr-FR" sz="1000" dirty="0">
                <a:latin typeface="Calibri" panose="020F0502020204030204" pitchFamily="34" charset="0"/>
                <a:cs typeface="Calibri" panose="020F0502020204030204" pitchFamily="34" charset="0"/>
              </a:rPr>
              <a:t>   </a:t>
            </a: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r>
              <a:rPr lang="fr-FR" sz="1000" dirty="0">
                <a:latin typeface="Calibri" panose="020F0502020204030204" pitchFamily="34" charset="0"/>
                <a:cs typeface="Calibri" panose="020F0502020204030204" pitchFamily="34" charset="0"/>
              </a:rPr>
              <a:t>Recommencez l’op</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ration: placez votre jeton entre le terrain suivant et votre terrain.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Prenez les 3 dés du terrain et compl</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tez par 3dés incolores. (6 dés incolores dans ce cas)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Piochez un jeton vent (Force 2)</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C’est un </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chec</a:t>
            </a:r>
            <a:r>
              <a:rPr lang="fr-FR" sz="1000" dirty="0">
                <a:latin typeface="Calibri" panose="020F0502020204030204" pitchFamily="34" charset="0"/>
                <a:cs typeface="Calibri" panose="020F0502020204030204" pitchFamily="34" charset="0"/>
              </a:rPr>
              <a:t>. </a:t>
            </a:r>
            <a:br>
              <a:rPr lang="fr-FR" sz="1000" dirty="0">
                <a:latin typeface="Calibri" panose="020F0502020204030204" pitchFamily="34" charset="0"/>
                <a:cs typeface="Calibri" panose="020F0502020204030204" pitchFamily="34" charset="0"/>
              </a:rPr>
            </a:br>
            <a:br>
              <a:rPr lang="fr-FR" sz="1000" dirty="0">
                <a:latin typeface="Calibri" panose="020F0502020204030204" pitchFamily="34" charset="0"/>
                <a:cs typeface="Calibri" panose="020F0502020204030204" pitchFamily="34" charset="0"/>
              </a:rPr>
            </a:b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Les exigences sont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bonnes Le reste est trop petit.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13(4+5+1+3) pour le vent contre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9(4+1+1+3) pour vous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Vous pouvez: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perdre la journée, rester sur place </a:t>
            </a:r>
            <a:r>
              <a:rPr lang="fr-FR" sz="1000" b="1" dirty="0">
                <a:latin typeface="Calibri" panose="020F0502020204030204" pitchFamily="34" charset="0"/>
                <a:cs typeface="Calibri" panose="020F0502020204030204" pitchFamily="34" charset="0"/>
              </a:rPr>
              <a:t>et perdre un </a:t>
            </a:r>
            <a:r>
              <a:rPr lang="fr-FR" sz="1000" b="1" dirty="0" err="1">
                <a:latin typeface="Calibri" panose="020F0502020204030204" pitchFamily="34" charset="0"/>
                <a:cs typeface="Calibri" panose="020F0502020204030204" pitchFamily="34" charset="0"/>
              </a:rPr>
              <a:t>hordier</a:t>
            </a:r>
            <a:r>
              <a:rPr lang="fr-FR" sz="1000" b="1" dirty="0">
                <a:latin typeface="Calibri" panose="020F0502020204030204" pitchFamily="34" charset="0"/>
                <a:cs typeface="Calibri" panose="020F0502020204030204" pitchFamily="34" charset="0"/>
              </a:rPr>
              <a:t> </a:t>
            </a:r>
            <a:r>
              <a:rPr lang="fr-FR" sz="1000" b="1" u="sng" dirty="0">
                <a:latin typeface="Calibri" panose="020F0502020204030204" pitchFamily="34" charset="0"/>
                <a:cs typeface="Calibri" panose="020F0502020204030204" pitchFamily="34" charset="0"/>
              </a:rPr>
              <a:t>OU</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utiliser vos capacit</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ou du moral</a:t>
            </a:r>
          </a:p>
          <a:p>
            <a:pPr>
              <a:spcAft>
                <a:spcPts val="840"/>
              </a:spcAft>
            </a:pPr>
            <a:r>
              <a:rPr lang="fr-FR" sz="1000" dirty="0">
                <a:latin typeface="Calibri" panose="020F0502020204030204" pitchFamily="34" charset="0"/>
                <a:cs typeface="Calibri" panose="020F0502020204030204" pitchFamily="34" charset="0"/>
              </a:rPr>
              <a:t>Dans ce cas, utilisez Thomassin (en le retournant) pour faire +1 sur chacun de vos dés. Appariez de nouveau vos dés et passez.</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Notez sur </a:t>
            </a:r>
            <a:r>
              <a:rPr lang="fr-FR" sz="1000" b="1" dirty="0">
                <a:latin typeface="Calibri" panose="020F0502020204030204" pitchFamily="34" charset="0"/>
                <a:cs typeface="Calibri" panose="020F0502020204030204" pitchFamily="34" charset="0"/>
              </a:rPr>
              <a:t>le carnet de contre : </a:t>
            </a:r>
            <a:r>
              <a:rPr lang="fr-FR" sz="1000" dirty="0">
                <a:latin typeface="Calibri" panose="020F0502020204030204" pitchFamily="34" charset="0"/>
                <a:cs typeface="Calibri" panose="020F0502020204030204" pitchFamily="34" charset="0"/>
              </a:rPr>
              <a:t>Jour 2, Vent F2,  Terrain Plaine, Moral 9, Thomassin nous a sauvé!</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En </a:t>
            </a:r>
            <a:r>
              <a:rPr lang="fr-FR" sz="1000" dirty="0" err="1">
                <a:latin typeface="Calibri" panose="020F0502020204030204" pitchFamily="34" charset="0"/>
                <a:cs typeface="Calibri" panose="020F0502020204030204" pitchFamily="34" charset="0"/>
              </a:rPr>
              <a:t>resum</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1. lancez tous les des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2. piochez le vent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3. </a:t>
            </a:r>
            <a:r>
              <a:rPr lang="fr-FR" sz="1000" dirty="0" err="1">
                <a:latin typeface="Calibri" panose="020F0502020204030204" pitchFamily="34" charset="0"/>
                <a:cs typeface="Calibri" panose="020F0502020204030204" pitchFamily="34" charset="0"/>
              </a:rPr>
              <a:t>appairez</a:t>
            </a:r>
            <a:r>
              <a:rPr lang="fr-FR" sz="1000" dirty="0">
                <a:latin typeface="Calibri" panose="020F0502020204030204" pitchFamily="34" charset="0"/>
                <a:cs typeface="Calibri" panose="020F0502020204030204" pitchFamily="34" charset="0"/>
              </a:rPr>
              <a:t> les des colores (verts)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4. </a:t>
            </a:r>
            <a:r>
              <a:rPr lang="fr-FR" sz="1000" dirty="0" err="1">
                <a:latin typeface="Calibri" panose="020F0502020204030204" pitchFamily="34" charset="0"/>
                <a:cs typeface="Calibri" panose="020F0502020204030204" pitchFamily="34" charset="0"/>
              </a:rPr>
              <a:t>appairez</a:t>
            </a:r>
            <a:r>
              <a:rPr lang="fr-FR" sz="1000" dirty="0">
                <a:latin typeface="Calibri" panose="020F0502020204030204" pitchFamily="34" charset="0"/>
                <a:cs typeface="Calibri" panose="020F0502020204030204" pitchFamily="34" charset="0"/>
              </a:rPr>
              <a:t> les des incolores (blancs)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5. comparez a l’exigence du vent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6. utilisez pouvoirs et moral pour passer</a:t>
            </a:r>
          </a:p>
          <a:p>
            <a:pPr>
              <a:spcAft>
                <a:spcPts val="840"/>
              </a:spcAft>
            </a:pPr>
            <a:endParaRPr lang="fr-FR" sz="1000" dirty="0">
              <a:latin typeface="Calibri" panose="020F0502020204030204" pitchFamily="34" charset="0"/>
              <a:cs typeface="Calibri" panose="020F0502020204030204" pitchFamily="34" charset="0"/>
            </a:endParaRPr>
          </a:p>
        </p:txBody>
      </p:sp>
      <p:pic>
        <p:nvPicPr>
          <p:cNvPr id="4" name="Picture 3" descr="Shape&#10;&#10;Description automatically generated">
            <a:extLst>
              <a:ext uri="{FF2B5EF4-FFF2-40B4-BE49-F238E27FC236}">
                <a16:creationId xmlns:a16="http://schemas.microsoft.com/office/drawing/2014/main" id="{1FFF15FF-3854-C617-9743-E195C30AE988}"/>
              </a:ext>
            </a:extLst>
          </p:cNvPr>
          <p:cNvPicPr>
            <a:picLocks noChangeAspect="1"/>
          </p:cNvPicPr>
          <p:nvPr/>
        </p:nvPicPr>
        <p:blipFill>
          <a:blip r:embed="rId7"/>
          <a:stretch>
            <a:fillRect/>
          </a:stretch>
        </p:blipFill>
        <p:spPr>
          <a:xfrm>
            <a:off x="10696905" y="3224377"/>
            <a:ext cx="1322196" cy="610244"/>
          </a:xfrm>
          <a:prstGeom prst="rect">
            <a:avLst/>
          </a:prstGeom>
        </p:spPr>
      </p:pic>
      <p:grpSp>
        <p:nvGrpSpPr>
          <p:cNvPr id="25" name="Group 24">
            <a:extLst>
              <a:ext uri="{FF2B5EF4-FFF2-40B4-BE49-F238E27FC236}">
                <a16:creationId xmlns:a16="http://schemas.microsoft.com/office/drawing/2014/main" id="{C115D39A-0482-2138-CBEA-1535B252C837}"/>
              </a:ext>
            </a:extLst>
          </p:cNvPr>
          <p:cNvGrpSpPr/>
          <p:nvPr/>
        </p:nvGrpSpPr>
        <p:grpSpPr>
          <a:xfrm>
            <a:off x="9924846" y="1535256"/>
            <a:ext cx="2321771" cy="887672"/>
            <a:chOff x="9055067" y="3098627"/>
            <a:chExt cx="2321771" cy="887672"/>
          </a:xfrm>
        </p:grpSpPr>
        <p:pic>
          <p:nvPicPr>
            <p:cNvPr id="13" name="Picture 12" descr="Shape&#10;&#10;Description automatically generated">
              <a:extLst>
                <a:ext uri="{FF2B5EF4-FFF2-40B4-BE49-F238E27FC236}">
                  <a16:creationId xmlns:a16="http://schemas.microsoft.com/office/drawing/2014/main" id="{76DB033B-5C39-8009-5795-37F845A4A786}"/>
                </a:ext>
              </a:extLst>
            </p:cNvPr>
            <p:cNvPicPr>
              <a:picLocks noChangeAspect="1"/>
            </p:cNvPicPr>
            <p:nvPr/>
          </p:nvPicPr>
          <p:blipFill>
            <a:blip r:embed="rId8"/>
            <a:stretch>
              <a:fillRect/>
            </a:stretch>
          </p:blipFill>
          <p:spPr>
            <a:xfrm>
              <a:off x="9055067" y="3295612"/>
              <a:ext cx="1496489" cy="690687"/>
            </a:xfrm>
            <a:prstGeom prst="rect">
              <a:avLst/>
            </a:prstGeom>
          </p:spPr>
        </p:pic>
        <p:sp>
          <p:nvSpPr>
            <p:cNvPr id="6" name="TextBox 5">
              <a:extLst>
                <a:ext uri="{FF2B5EF4-FFF2-40B4-BE49-F238E27FC236}">
                  <a16:creationId xmlns:a16="http://schemas.microsoft.com/office/drawing/2014/main" id="{5C93A735-D6CB-600F-FF7D-98B23CA3FB5B}"/>
                </a:ext>
              </a:extLst>
            </p:cNvPr>
            <p:cNvSpPr txBox="1"/>
            <p:nvPr/>
          </p:nvSpPr>
          <p:spPr>
            <a:xfrm>
              <a:off x="10840161" y="3122143"/>
              <a:ext cx="439544" cy="261610"/>
            </a:xfrm>
            <a:prstGeom prst="rect">
              <a:avLst/>
            </a:prstGeom>
            <a:noFill/>
          </p:spPr>
          <p:txBody>
            <a:bodyPr wrap="none" rtlCol="0">
              <a:spAutoFit/>
            </a:bodyPr>
            <a:lstStyle/>
            <a:p>
              <a:r>
                <a:rPr lang="fr-FR" sz="1100" dirty="0"/>
                <a:t>vent</a:t>
              </a:r>
              <a:endParaRPr lang="fr-FR" dirty="0"/>
            </a:p>
          </p:txBody>
        </p:sp>
        <p:cxnSp>
          <p:nvCxnSpPr>
            <p:cNvPr id="10" name="Straight Arrow Connector 9">
              <a:extLst>
                <a:ext uri="{FF2B5EF4-FFF2-40B4-BE49-F238E27FC236}">
                  <a16:creationId xmlns:a16="http://schemas.microsoft.com/office/drawing/2014/main" id="{47C0B969-DA5F-D0D5-6DA2-41EE91F02509}"/>
                </a:ext>
              </a:extLst>
            </p:cNvPr>
            <p:cNvCxnSpPr>
              <a:cxnSpLocks/>
              <a:stCxn id="6" idx="1"/>
            </p:cNvCxnSpPr>
            <p:nvPr/>
          </p:nvCxnSpPr>
          <p:spPr>
            <a:xfrm flipH="1">
              <a:off x="10503092" y="3252948"/>
              <a:ext cx="337069" cy="7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7D56E2A-B354-E61F-3527-CF080A618BA5}"/>
                </a:ext>
              </a:extLst>
            </p:cNvPr>
            <p:cNvSpPr txBox="1"/>
            <p:nvPr/>
          </p:nvSpPr>
          <p:spPr>
            <a:xfrm>
              <a:off x="10854606" y="3684063"/>
              <a:ext cx="522232" cy="261610"/>
            </a:xfrm>
            <a:prstGeom prst="rect">
              <a:avLst/>
            </a:prstGeom>
            <a:noFill/>
          </p:spPr>
          <p:txBody>
            <a:bodyPr wrap="square" rtlCol="0">
              <a:spAutoFit/>
            </a:bodyPr>
            <a:lstStyle/>
            <a:p>
              <a:r>
                <a:rPr lang="fr-FR" sz="1100" dirty="0"/>
                <a:t>vous</a:t>
              </a:r>
              <a:endParaRPr lang="fr-FR" dirty="0"/>
            </a:p>
          </p:txBody>
        </p:sp>
        <p:cxnSp>
          <p:nvCxnSpPr>
            <p:cNvPr id="17" name="Straight Arrow Connector 16">
              <a:extLst>
                <a:ext uri="{FF2B5EF4-FFF2-40B4-BE49-F238E27FC236}">
                  <a16:creationId xmlns:a16="http://schemas.microsoft.com/office/drawing/2014/main" id="{750B1B14-EDA4-B755-F7B4-3B5D2BCD8C98}"/>
                </a:ext>
              </a:extLst>
            </p:cNvPr>
            <p:cNvCxnSpPr>
              <a:cxnSpLocks/>
            </p:cNvCxnSpPr>
            <p:nvPr/>
          </p:nvCxnSpPr>
          <p:spPr>
            <a:xfrm flipH="1" flipV="1">
              <a:off x="10486042" y="3717815"/>
              <a:ext cx="368564" cy="10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D3D80CD-C9FF-54E4-BD0B-ACFCBD4B9F71}"/>
                </a:ext>
              </a:extLst>
            </p:cNvPr>
            <p:cNvSpPr txBox="1"/>
            <p:nvPr/>
          </p:nvSpPr>
          <p:spPr>
            <a:xfrm>
              <a:off x="10113092" y="3098627"/>
              <a:ext cx="312906" cy="400110"/>
            </a:xfrm>
            <a:prstGeom prst="rect">
              <a:avLst/>
            </a:prstGeom>
            <a:noFill/>
          </p:spPr>
          <p:txBody>
            <a:bodyPr wrap="none" rtlCol="0">
              <a:spAutoFit/>
            </a:bodyPr>
            <a:lstStyle/>
            <a:p>
              <a:r>
                <a:rPr lang="fr-FR" sz="2000" dirty="0"/>
                <a:t>+</a:t>
              </a:r>
              <a:endParaRPr lang="fr-FR" sz="3600" dirty="0"/>
            </a:p>
          </p:txBody>
        </p:sp>
        <p:sp>
          <p:nvSpPr>
            <p:cNvPr id="24" name="TextBox 23">
              <a:extLst>
                <a:ext uri="{FF2B5EF4-FFF2-40B4-BE49-F238E27FC236}">
                  <a16:creationId xmlns:a16="http://schemas.microsoft.com/office/drawing/2014/main" id="{5E457E9A-0D7C-8D19-2CED-1E7D2BA1B309}"/>
                </a:ext>
              </a:extLst>
            </p:cNvPr>
            <p:cNvSpPr txBox="1"/>
            <p:nvPr/>
          </p:nvSpPr>
          <p:spPr>
            <a:xfrm>
              <a:off x="10116630" y="3559383"/>
              <a:ext cx="312906" cy="400110"/>
            </a:xfrm>
            <a:prstGeom prst="rect">
              <a:avLst/>
            </a:prstGeom>
            <a:noFill/>
          </p:spPr>
          <p:txBody>
            <a:bodyPr wrap="none" rtlCol="0">
              <a:spAutoFit/>
            </a:bodyPr>
            <a:lstStyle/>
            <a:p>
              <a:r>
                <a:rPr lang="fr-FR" sz="2000" dirty="0"/>
                <a:t>+</a:t>
              </a:r>
              <a:endParaRPr lang="fr-FR" sz="3600" dirty="0"/>
            </a:p>
          </p:txBody>
        </p:sp>
      </p:grpSp>
      <p:pic>
        <p:nvPicPr>
          <p:cNvPr id="15" name="Picture 14" descr="Timeline&#10;&#10;Description automatically generated">
            <a:extLst>
              <a:ext uri="{FF2B5EF4-FFF2-40B4-BE49-F238E27FC236}">
                <a16:creationId xmlns:a16="http://schemas.microsoft.com/office/drawing/2014/main" id="{D7B136F2-30BB-A409-5AA5-2E81C4AE08F8}"/>
              </a:ext>
            </a:extLst>
          </p:cNvPr>
          <p:cNvPicPr>
            <a:picLocks noChangeAspect="1"/>
          </p:cNvPicPr>
          <p:nvPr/>
        </p:nvPicPr>
        <p:blipFill>
          <a:blip r:embed="rId9"/>
          <a:stretch>
            <a:fillRect/>
          </a:stretch>
        </p:blipFill>
        <p:spPr>
          <a:xfrm>
            <a:off x="9301960" y="16893"/>
            <a:ext cx="1467266" cy="1672684"/>
          </a:xfrm>
          <a:prstGeom prst="rect">
            <a:avLst/>
          </a:prstGeom>
        </p:spPr>
      </p:pic>
    </p:spTree>
    <p:extLst>
      <p:ext uri="{BB962C8B-B14F-4D97-AF65-F5344CB8AC3E}">
        <p14:creationId xmlns:p14="http://schemas.microsoft.com/office/powerpoint/2010/main" val="2090015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screenshot of a video game&#10;&#10;Description automatically generated">
            <a:extLst>
              <a:ext uri="{FF2B5EF4-FFF2-40B4-BE49-F238E27FC236}">
                <a16:creationId xmlns:a16="http://schemas.microsoft.com/office/drawing/2014/main" id="{57E355C4-8E02-6B91-73BF-2C8139792B82}"/>
              </a:ext>
            </a:extLst>
          </p:cNvPr>
          <p:cNvPicPr>
            <a:picLocks noChangeAspect="1"/>
          </p:cNvPicPr>
          <p:nvPr/>
        </p:nvPicPr>
        <p:blipFill>
          <a:blip r:embed="rId3"/>
          <a:stretch>
            <a:fillRect/>
          </a:stretch>
        </p:blipFill>
        <p:spPr>
          <a:xfrm>
            <a:off x="6831386" y="5488897"/>
            <a:ext cx="1032938" cy="1409009"/>
          </a:xfrm>
          <a:prstGeom prst="rect">
            <a:avLst/>
          </a:prstGeom>
        </p:spPr>
      </p:pic>
      <p:sp>
        <p:nvSpPr>
          <p:cNvPr id="5" name="TextBox 4">
            <a:extLst>
              <a:ext uri="{FF2B5EF4-FFF2-40B4-BE49-F238E27FC236}">
                <a16:creationId xmlns:a16="http://schemas.microsoft.com/office/drawing/2014/main" id="{DAB275D5-A72B-EB83-0CCD-B481E2654CF4}"/>
              </a:ext>
            </a:extLst>
          </p:cNvPr>
          <p:cNvSpPr txBox="1"/>
          <p:nvPr/>
        </p:nvSpPr>
        <p:spPr>
          <a:xfrm>
            <a:off x="-1" y="0"/>
            <a:ext cx="4003059" cy="6883936"/>
          </a:xfrm>
          <a:prstGeom prst="rect">
            <a:avLst/>
          </a:prstGeom>
          <a:noFill/>
        </p:spPr>
        <p:txBody>
          <a:bodyPr wrap="square">
            <a:spAutoFit/>
          </a:bodyPr>
          <a:lstStyle/>
          <a:p>
            <a:r>
              <a:rPr lang="fr-FR" sz="2200" b="1" kern="0" dirty="0">
                <a:effectLst/>
                <a:latin typeface="Times New Roman" panose="02020603050405020304" pitchFamily="18" charset="0"/>
                <a:ea typeface="Times New Roman" panose="02020603050405020304" pitchFamily="18" charset="0"/>
              </a:rPr>
              <a:t>Allez plus vite: Se surpasser!</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Ce jeu est une course, pour arriver en premier, il vous </a:t>
            </a:r>
            <a:r>
              <a:rPr lang="fr-FR" sz="1000" dirty="0">
                <a:latin typeface="Calibri" panose="020F0502020204030204" pitchFamily="34" charset="0"/>
                <a:ea typeface="Times New Roman" panose="02020603050405020304" pitchFamily="18" charset="0"/>
                <a:cs typeface="Calibri" panose="020F0502020204030204" pitchFamily="34" charset="0"/>
              </a:rPr>
              <a:t>faudra vous surpasser </a:t>
            </a:r>
            <a:r>
              <a:rPr lang="fr-FR" sz="1000" dirty="0">
                <a:effectLst/>
                <a:latin typeface="Calibri" panose="020F0502020204030204" pitchFamily="34" charset="0"/>
                <a:ea typeface="Times New Roman" panose="02020603050405020304" pitchFamily="18" charset="0"/>
                <a:cs typeface="Calibri" panose="020F0502020204030204" pitchFamily="34" charset="0"/>
              </a:rPr>
              <a:t>; pousser plus loin </a:t>
            </a:r>
            <a:r>
              <a:rPr lang="fr-FR" sz="1000" dirty="0">
                <a:latin typeface="Calibri" panose="020F0502020204030204" pitchFamily="34" charset="0"/>
                <a:ea typeface="Times New Roman" panose="02020603050405020304" pitchFamily="18" charset="0"/>
                <a:cs typeface="Calibri" panose="020F0502020204030204" pitchFamily="34" charset="0"/>
              </a:rPr>
              <a:t>votre équipe </a:t>
            </a:r>
            <a:r>
              <a:rPr lang="fr-FR" sz="1000" dirty="0">
                <a:effectLst/>
                <a:latin typeface="Calibri" panose="020F0502020204030204" pitchFamily="34" charset="0"/>
                <a:ea typeface="Times New Roman" panose="02020603050405020304" pitchFamily="18" charset="0"/>
                <a:cs typeface="Calibri" panose="020F0502020204030204" pitchFamily="34" charset="0"/>
              </a:rPr>
              <a:t>et puiser dans ses ressources. Pour ce faire, au lieu de vous reposer après avoir passé une tuile, continuez de contrer sur la tuile suivante. Placez votre pion entre 2 tuiles et prenez les 3 dés du terrain </a:t>
            </a:r>
            <a:r>
              <a:rPr lang="fr-FR" sz="1000" dirty="0">
                <a:latin typeface="Calibri" panose="020F0502020204030204" pitchFamily="34" charset="0"/>
                <a:ea typeface="Times New Roman" panose="02020603050405020304" pitchFamily="18" charset="0"/>
                <a:cs typeface="Calibri" panose="020F0502020204030204" pitchFamily="34" charset="0"/>
              </a:rPr>
              <a:t>et complétez </a:t>
            </a:r>
            <a:r>
              <a:rPr lang="fr-FR" sz="1000" dirty="0">
                <a:effectLst/>
                <a:latin typeface="Calibri" panose="020F0502020204030204" pitchFamily="34" charset="0"/>
                <a:ea typeface="Times New Roman" panose="02020603050405020304" pitchFamily="18" charset="0"/>
                <a:cs typeface="Calibri" panose="020F0502020204030204" pitchFamily="34" charset="0"/>
              </a:rPr>
              <a:t>a 6 dés par </a:t>
            </a:r>
            <a:r>
              <a:rPr lang="fr-FR" sz="1000" dirty="0">
                <a:latin typeface="Calibri" panose="020F0502020204030204" pitchFamily="34" charset="0"/>
                <a:ea typeface="Times New Roman" panose="02020603050405020304" pitchFamily="18" charset="0"/>
                <a:cs typeface="Calibri" panose="020F0502020204030204" pitchFamily="34" charset="0"/>
              </a:rPr>
              <a:t>3 dés </a:t>
            </a:r>
            <a:r>
              <a:rPr lang="fr-FR" sz="1000" dirty="0">
                <a:effectLst/>
                <a:latin typeface="Calibri" panose="020F0502020204030204" pitchFamily="34" charset="0"/>
                <a:ea typeface="Times New Roman" panose="02020603050405020304" pitchFamily="18" charset="0"/>
                <a:cs typeface="Calibri" panose="020F0502020204030204" pitchFamily="34" charset="0"/>
              </a:rPr>
              <a:t>incolores. </a:t>
            </a:r>
            <a:r>
              <a:rPr lang="fr-FR" sz="1000" dirty="0">
                <a:latin typeface="Calibri" panose="020F0502020204030204" pitchFamily="34" charset="0"/>
                <a:ea typeface="Calibri" panose="020F0502020204030204" pitchFamily="34" charset="0"/>
                <a:cs typeface="Calibri" panose="020F0502020204030204" pitchFamily="34" charset="0"/>
              </a:rPr>
              <a:t>Votre équipe ne prendra plus que </a:t>
            </a:r>
            <a:r>
              <a:rPr lang="fr-FR" sz="1000" b="1" dirty="0">
                <a:latin typeface="Calibri" panose="020F0502020204030204" pitchFamily="34" charset="0"/>
                <a:ea typeface="Calibri" panose="020F0502020204030204" pitchFamily="34" charset="0"/>
                <a:cs typeface="Calibri" panose="020F0502020204030204" pitchFamily="34" charset="0"/>
              </a:rPr>
              <a:t>5 dés </a:t>
            </a:r>
            <a:r>
              <a:rPr lang="fr-FR" sz="1000" dirty="0">
                <a:latin typeface="Calibri" panose="020F0502020204030204" pitchFamily="34" charset="0"/>
                <a:ea typeface="Calibri" panose="020F0502020204030204" pitchFamily="34" charset="0"/>
                <a:cs typeface="Calibri" panose="020F0502020204030204" pitchFamily="34" charset="0"/>
              </a:rPr>
              <a:t>afin de modéliser l’effort fourni pour progresser sans se reposer.</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Vous pouvez ainsi vous surpasser plusieurs fois de suite dans la même journée en perdant un dé supplémentaire. Ainsi, se surpasser 2 fois et vous n’aurez que 4 dés, 3 fois et ne lancez que 3 dés.</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Passer un terrain rapporte 1 point. Se surpasser augmente la valeur de celui-ci de 1 point par dé perdu. Ainsi persévérer 2 fois rapporte 1+2 = 3 points.</a:t>
            </a:r>
          </a:p>
          <a:p>
            <a:pPr>
              <a:spcAft>
                <a:spcPts val="840"/>
              </a:spcAft>
            </a:pPr>
            <a:r>
              <a:rPr lang="fr-FR" sz="2200" b="1" kern="0" dirty="0">
                <a:latin typeface="Times New Roman" panose="02020603050405020304" pitchFamily="18" charset="0"/>
                <a:ea typeface="Times New Roman" panose="02020603050405020304" pitchFamily="18" charset="0"/>
              </a:rPr>
              <a:t>Bords: chemins faciles</a:t>
            </a:r>
            <a:br>
              <a:rPr lang="fr-FR" sz="1000" b="1" kern="0" dirty="0">
                <a:latin typeface="Calibri" panose="020F0502020204030204" pitchFamily="34" charset="0"/>
                <a:ea typeface="Times New Roman" panose="02020603050405020304" pitchFamily="18" charset="0"/>
                <a:cs typeface="Calibri" panose="020F0502020204030204" pitchFamily="34" charset="0"/>
              </a:rPr>
            </a:br>
            <a:r>
              <a:rPr lang="fr-FR" sz="1000" b="1" kern="0" dirty="0">
                <a:latin typeface="Calibri" panose="020F0502020204030204" pitchFamily="34" charset="0"/>
                <a:ea typeface="Times New Roman" panose="02020603050405020304" pitchFamily="18" charset="0"/>
                <a:cs typeface="Calibri" panose="020F0502020204030204" pitchFamily="34" charset="0"/>
              </a:rPr>
              <a:t>                            </a:t>
            </a:r>
            <a:r>
              <a:rPr lang="fr-FR" sz="1000" dirty="0">
                <a:latin typeface="Calibri" panose="020F0502020204030204" pitchFamily="34" charset="0"/>
                <a:ea typeface="Calibri" panose="020F0502020204030204" pitchFamily="34" charset="0"/>
                <a:cs typeface="Calibri" panose="020F0502020204030204" pitchFamily="34" charset="0"/>
              </a:rPr>
              <a:t>Les bords de carte sont plus longs mais plus aisés: le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vent y souffle moins fort. Lorsque vous contrez le vent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sur un terrain de bord de carte, le vent n’a que 5 dés.</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                                  Prenez les 3 dés du terrain et n’ajoutez que 2 dés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incolores pour compléter le vent.</a:t>
            </a:r>
            <a:br>
              <a:rPr lang="fr-FR" sz="1000" dirty="0">
                <a:latin typeface="Calibri" panose="020F0502020204030204" pitchFamily="34" charset="0"/>
                <a:ea typeface="Calibri" panose="020F0502020204030204" pitchFamily="34" charset="0"/>
                <a:cs typeface="Calibri" panose="020F0502020204030204" pitchFamily="34" charset="0"/>
              </a:rPr>
            </a:br>
            <a:endParaRPr lang="fr-FR" sz="1000" dirty="0">
              <a:latin typeface="Calibri" panose="020F0502020204030204" pitchFamily="34" charset="0"/>
              <a:ea typeface="Calibri" panose="020F0502020204030204" pitchFamily="34" charset="0"/>
              <a:cs typeface="Calibri" panose="020F0502020204030204" pitchFamily="34" charset="0"/>
            </a:endParaRPr>
          </a:p>
          <a:p>
            <a:pPr>
              <a:spcAft>
                <a:spcPts val="840"/>
              </a:spcAft>
            </a:pPr>
            <a:r>
              <a:rPr lang="fr-FR" sz="2200" b="1" kern="0" dirty="0">
                <a:latin typeface="Times New Roman" panose="02020603050405020304" pitchFamily="18" charset="0"/>
                <a:ea typeface="Times New Roman" panose="02020603050405020304" pitchFamily="18" charset="0"/>
              </a:rPr>
              <a:t>Le terrain</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incolore</a:t>
            </a: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vert: doit être résolu en premier</a:t>
            </a: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noir: se lance en plus. Ne peut être manipule que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par le moral ou 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de traine. La  horde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lancera autant de dés violets pour les contrer. Les dés violets doivent être égaux aux dés noirs.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moral: indique si on gagne ou perd du moral en atteignant cette tuile, s’applique aussi si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est abandonné sur cette tuile.</a:t>
            </a:r>
            <a:br>
              <a:rPr lang="fr-FR" sz="1000" kern="0" dirty="0">
                <a:latin typeface="Times New Roman" panose="02020603050405020304" pitchFamily="18" charset="0"/>
                <a:ea typeface="Times New Roman" panose="02020603050405020304" pitchFamily="18" charset="0"/>
              </a:rPr>
            </a:br>
            <a:r>
              <a:rPr lang="fr-FR" sz="2200" b="1" kern="0" dirty="0">
                <a:latin typeface="Times New Roman" panose="02020603050405020304" pitchFamily="18" charset="0"/>
                <a:ea typeface="Times New Roman" panose="02020603050405020304" pitchFamily="18" charset="0"/>
              </a:rPr>
              <a:t>Les villages</a:t>
            </a:r>
            <a:br>
              <a:rPr lang="fr-FR" sz="22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rPr>
              <a:t>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dans un village permet de reposer toute</a:t>
            </a:r>
            <a:br>
              <a:rPr lang="fr-FR" sz="1000" kern="0" dirty="0">
                <a:latin typeface="Times New Roman" panose="02020603050405020304" pitchFamily="18" charset="0"/>
              </a:rPr>
            </a:br>
            <a:r>
              <a:rPr lang="fr-FR" sz="1000" kern="0" dirty="0">
                <a:latin typeface="Times New Roman" panose="02020603050405020304" pitchFamily="18" charset="0"/>
              </a:rPr>
              <a:t>                                la horde. Ne pas 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ne repose qu'un </a:t>
            </a:r>
            <a:r>
              <a:rPr lang="fr-FR" sz="1000" kern="0" dirty="0" err="1">
                <a:latin typeface="Times New Roman" panose="02020603050405020304" pitchFamily="18" charset="0"/>
              </a:rPr>
              <a:t>hordier</a:t>
            </a:r>
            <a:r>
              <a:rPr lang="fr-FR" sz="1000" kern="0" dirty="0">
                <a:latin typeface="Times New Roman" panose="02020603050405020304" pitchFamily="18" charset="0"/>
              </a:rPr>
              <a:t>. </a:t>
            </a:r>
            <a:br>
              <a:rPr lang="fr-FR" sz="1000" kern="0" dirty="0">
                <a:latin typeface="Times New Roman" panose="02020603050405020304" pitchFamily="18" charset="0"/>
              </a:rPr>
            </a:br>
            <a:r>
              <a:rPr lang="fr-FR" sz="1000" kern="0" dirty="0">
                <a:latin typeface="Times New Roman" panose="02020603050405020304" pitchFamily="18" charset="0"/>
              </a:rPr>
              <a:t>                                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en dehors d'un village ne repose qu’un</a:t>
            </a:r>
            <a:br>
              <a:rPr lang="fr-FR" sz="1000" kern="0" dirty="0">
                <a:latin typeface="Times New Roman" panose="02020603050405020304" pitchFamily="18" charset="0"/>
              </a:rPr>
            </a:br>
            <a:r>
              <a:rPr lang="fr-FR" sz="1000" kern="0" dirty="0">
                <a:latin typeface="Times New Roman" panose="02020603050405020304" pitchFamily="18" charset="0"/>
              </a:rPr>
              <a:t>                                seul </a:t>
            </a:r>
            <a:r>
              <a:rPr lang="fr-FR" sz="1000" kern="0" dirty="0" err="1">
                <a:latin typeface="Times New Roman" panose="02020603050405020304" pitchFamily="18" charset="0"/>
              </a:rPr>
              <a:t>hordier</a:t>
            </a:r>
            <a:r>
              <a:rPr lang="fr-FR" sz="1000" kern="0" dirty="0">
                <a:latin typeface="Times New Roman" panose="02020603050405020304" pitchFamily="18" charset="0"/>
              </a:rPr>
              <a:t>. Vous pouvez recruter jusqu’à 2 </a:t>
            </a:r>
            <a:r>
              <a:rPr lang="fr-FR" sz="1000" kern="0" dirty="0" err="1">
                <a:latin typeface="Times New Roman" panose="02020603050405020304" pitchFamily="18" charset="0"/>
              </a:rPr>
              <a:t>hordiers</a:t>
            </a:r>
            <a:br>
              <a:rPr lang="fr-FR" sz="1000" kern="0" dirty="0">
                <a:latin typeface="Times New Roman" panose="02020603050405020304" pitchFamily="18" charset="0"/>
              </a:rPr>
            </a:br>
            <a:r>
              <a:rPr lang="fr-FR" sz="1000" kern="0" dirty="0">
                <a:latin typeface="Times New Roman" panose="02020603050405020304" pitchFamily="18" charset="0"/>
              </a:rPr>
              <a:t>                                dans chaque village colore que vous traversez.</a:t>
            </a:r>
          </a:p>
        </p:txBody>
      </p:sp>
      <p:grpSp>
        <p:nvGrpSpPr>
          <p:cNvPr id="81" name="Group 80">
            <a:extLst>
              <a:ext uri="{FF2B5EF4-FFF2-40B4-BE49-F238E27FC236}">
                <a16:creationId xmlns:a16="http://schemas.microsoft.com/office/drawing/2014/main" id="{4D073D69-5C88-F85B-9715-927B73003464}"/>
              </a:ext>
            </a:extLst>
          </p:cNvPr>
          <p:cNvGrpSpPr/>
          <p:nvPr/>
        </p:nvGrpSpPr>
        <p:grpSpPr>
          <a:xfrm>
            <a:off x="6038746" y="5497611"/>
            <a:ext cx="1567726" cy="1259528"/>
            <a:chOff x="7170976" y="4688759"/>
            <a:chExt cx="1567726" cy="1259528"/>
          </a:xfrm>
        </p:grpSpPr>
        <p:sp>
          <p:nvSpPr>
            <p:cNvPr id="9" name="TextBox 8">
              <a:extLst>
                <a:ext uri="{FF2B5EF4-FFF2-40B4-BE49-F238E27FC236}">
                  <a16:creationId xmlns:a16="http://schemas.microsoft.com/office/drawing/2014/main" id="{5D57FE1C-72F3-862B-AC26-1650837BBBD5}"/>
                </a:ext>
              </a:extLst>
            </p:cNvPr>
            <p:cNvSpPr txBox="1"/>
            <p:nvPr/>
          </p:nvSpPr>
          <p:spPr>
            <a:xfrm>
              <a:off x="7181287" y="5004526"/>
              <a:ext cx="641349" cy="261610"/>
            </a:xfrm>
            <a:prstGeom prst="rect">
              <a:avLst/>
            </a:prstGeom>
            <a:noFill/>
          </p:spPr>
          <p:txBody>
            <a:bodyPr wrap="square" rtlCol="0">
              <a:spAutoFit/>
            </a:bodyPr>
            <a:lstStyle/>
            <a:p>
              <a:r>
                <a:rPr lang="fr-FR" sz="1100" dirty="0"/>
                <a:t>position</a:t>
              </a:r>
              <a:endParaRPr lang="fr-FR" dirty="0"/>
            </a:p>
          </p:txBody>
        </p:sp>
        <p:cxnSp>
          <p:nvCxnSpPr>
            <p:cNvPr id="10" name="Straight Arrow Connector 9">
              <a:extLst>
                <a:ext uri="{FF2B5EF4-FFF2-40B4-BE49-F238E27FC236}">
                  <a16:creationId xmlns:a16="http://schemas.microsoft.com/office/drawing/2014/main" id="{F76A448F-A38F-78A6-2699-F44589395D9D}"/>
                </a:ext>
              </a:extLst>
            </p:cNvPr>
            <p:cNvCxnSpPr>
              <a:cxnSpLocks/>
              <a:stCxn id="9" idx="3"/>
            </p:cNvCxnSpPr>
            <p:nvPr/>
          </p:nvCxnSpPr>
          <p:spPr>
            <a:xfrm flipV="1">
              <a:off x="7822636" y="4818949"/>
              <a:ext cx="892924" cy="31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AF9912-94D4-188B-907F-F398631D8FC9}"/>
                </a:ext>
              </a:extLst>
            </p:cNvPr>
            <p:cNvSpPr txBox="1"/>
            <p:nvPr/>
          </p:nvSpPr>
          <p:spPr>
            <a:xfrm>
              <a:off x="7184206" y="5156154"/>
              <a:ext cx="532866" cy="261610"/>
            </a:xfrm>
            <a:prstGeom prst="rect">
              <a:avLst/>
            </a:prstGeom>
            <a:noFill/>
          </p:spPr>
          <p:txBody>
            <a:bodyPr wrap="square" rtlCol="0">
              <a:spAutoFit/>
            </a:bodyPr>
            <a:lstStyle/>
            <a:p>
              <a:r>
                <a:rPr lang="fr-FR" sz="1100" dirty="0"/>
                <a:t>grade</a:t>
              </a:r>
              <a:endParaRPr lang="fr-FR" dirty="0"/>
            </a:p>
          </p:txBody>
        </p:sp>
        <p:cxnSp>
          <p:nvCxnSpPr>
            <p:cNvPr id="17" name="Straight Arrow Connector 16">
              <a:extLst>
                <a:ext uri="{FF2B5EF4-FFF2-40B4-BE49-F238E27FC236}">
                  <a16:creationId xmlns:a16="http://schemas.microsoft.com/office/drawing/2014/main" id="{22FCC71E-5385-BCF7-6D2B-99BC47C45588}"/>
                </a:ext>
              </a:extLst>
            </p:cNvPr>
            <p:cNvCxnSpPr>
              <a:cxnSpLocks/>
              <a:stCxn id="16" idx="3"/>
            </p:cNvCxnSpPr>
            <p:nvPr/>
          </p:nvCxnSpPr>
          <p:spPr>
            <a:xfrm flipV="1">
              <a:off x="7717072" y="4903886"/>
              <a:ext cx="1021630" cy="383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7DFA1F0-0BEE-BEC0-6971-E90672E47AC4}"/>
                </a:ext>
              </a:extLst>
            </p:cNvPr>
            <p:cNvSpPr txBox="1"/>
            <p:nvPr/>
          </p:nvSpPr>
          <p:spPr>
            <a:xfrm>
              <a:off x="7196801" y="4848673"/>
              <a:ext cx="462553" cy="261610"/>
            </a:xfrm>
            <a:prstGeom prst="rect">
              <a:avLst/>
            </a:prstGeom>
            <a:noFill/>
          </p:spPr>
          <p:txBody>
            <a:bodyPr wrap="square" rtlCol="0">
              <a:spAutoFit/>
            </a:bodyPr>
            <a:lstStyle/>
            <a:p>
              <a:r>
                <a:rPr lang="fr-FR" sz="1100" dirty="0"/>
                <a:t>titre</a:t>
              </a:r>
              <a:endParaRPr lang="fr-FR" dirty="0"/>
            </a:p>
          </p:txBody>
        </p:sp>
        <p:cxnSp>
          <p:nvCxnSpPr>
            <p:cNvPr id="21" name="Straight Arrow Connector 20">
              <a:extLst>
                <a:ext uri="{FF2B5EF4-FFF2-40B4-BE49-F238E27FC236}">
                  <a16:creationId xmlns:a16="http://schemas.microsoft.com/office/drawing/2014/main" id="{925AAA31-6D86-FFC5-B435-B9F311744C91}"/>
                </a:ext>
              </a:extLst>
            </p:cNvPr>
            <p:cNvCxnSpPr>
              <a:cxnSpLocks/>
              <a:stCxn id="20" idx="3"/>
            </p:cNvCxnSpPr>
            <p:nvPr/>
          </p:nvCxnSpPr>
          <p:spPr>
            <a:xfrm flipV="1">
              <a:off x="7659354" y="4906326"/>
              <a:ext cx="399266" cy="7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78126-C5C4-1274-6F4B-F21A42D96D9F}"/>
                </a:ext>
              </a:extLst>
            </p:cNvPr>
            <p:cNvSpPr txBox="1"/>
            <p:nvPr/>
          </p:nvSpPr>
          <p:spPr>
            <a:xfrm>
              <a:off x="7184339" y="4688759"/>
              <a:ext cx="462553" cy="261610"/>
            </a:xfrm>
            <a:prstGeom prst="rect">
              <a:avLst/>
            </a:prstGeom>
            <a:noFill/>
          </p:spPr>
          <p:txBody>
            <a:bodyPr wrap="square" rtlCol="0">
              <a:spAutoFit/>
            </a:bodyPr>
            <a:lstStyle/>
            <a:p>
              <a:r>
                <a:rPr lang="fr-FR" sz="1100" dirty="0"/>
                <a:t>nom</a:t>
              </a:r>
              <a:endParaRPr lang="fr-FR" dirty="0"/>
            </a:p>
          </p:txBody>
        </p:sp>
        <p:cxnSp>
          <p:nvCxnSpPr>
            <p:cNvPr id="25" name="Straight Arrow Connector 24">
              <a:extLst>
                <a:ext uri="{FF2B5EF4-FFF2-40B4-BE49-F238E27FC236}">
                  <a16:creationId xmlns:a16="http://schemas.microsoft.com/office/drawing/2014/main" id="{53A4B472-2D4D-9744-468C-424C151B8C0C}"/>
                </a:ext>
              </a:extLst>
            </p:cNvPr>
            <p:cNvCxnSpPr>
              <a:cxnSpLocks/>
              <a:stCxn id="24" idx="3"/>
            </p:cNvCxnSpPr>
            <p:nvPr/>
          </p:nvCxnSpPr>
          <p:spPr>
            <a:xfrm>
              <a:off x="7646892" y="4819564"/>
              <a:ext cx="394533" cy="1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69E16DD-050F-9247-D6FD-357FFD9EE92D}"/>
                </a:ext>
              </a:extLst>
            </p:cNvPr>
            <p:cNvSpPr txBox="1"/>
            <p:nvPr/>
          </p:nvSpPr>
          <p:spPr>
            <a:xfrm>
              <a:off x="7181709" y="5511340"/>
              <a:ext cx="859716" cy="261610"/>
            </a:xfrm>
            <a:prstGeom prst="rect">
              <a:avLst/>
            </a:prstGeom>
            <a:noFill/>
          </p:spPr>
          <p:txBody>
            <a:bodyPr wrap="square" rtlCol="0">
              <a:spAutoFit/>
            </a:bodyPr>
            <a:lstStyle/>
            <a:p>
              <a:r>
                <a:rPr lang="fr-FR" sz="1100" dirty="0"/>
                <a:t>description</a:t>
              </a:r>
              <a:endParaRPr lang="fr-FR" dirty="0"/>
            </a:p>
          </p:txBody>
        </p:sp>
        <p:cxnSp>
          <p:nvCxnSpPr>
            <p:cNvPr id="27" name="Straight Arrow Connector 26">
              <a:extLst>
                <a:ext uri="{FF2B5EF4-FFF2-40B4-BE49-F238E27FC236}">
                  <a16:creationId xmlns:a16="http://schemas.microsoft.com/office/drawing/2014/main" id="{8E2504AF-B569-020C-B190-B2F923635AD0}"/>
                </a:ext>
              </a:extLst>
            </p:cNvPr>
            <p:cNvCxnSpPr>
              <a:cxnSpLocks/>
            </p:cNvCxnSpPr>
            <p:nvPr/>
          </p:nvCxnSpPr>
          <p:spPr>
            <a:xfrm>
              <a:off x="7925249" y="5649987"/>
              <a:ext cx="116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6D6EFD7-133D-4851-EE28-4FBB95F1E653}"/>
                </a:ext>
              </a:extLst>
            </p:cNvPr>
            <p:cNvSpPr txBox="1"/>
            <p:nvPr/>
          </p:nvSpPr>
          <p:spPr>
            <a:xfrm>
              <a:off x="7170976" y="5686677"/>
              <a:ext cx="641349" cy="261610"/>
            </a:xfrm>
            <a:prstGeom prst="rect">
              <a:avLst/>
            </a:prstGeom>
            <a:noFill/>
          </p:spPr>
          <p:txBody>
            <a:bodyPr wrap="square" rtlCol="0">
              <a:spAutoFit/>
            </a:bodyPr>
            <a:lstStyle/>
            <a:p>
              <a:r>
                <a:rPr lang="fr-FR" sz="1100" dirty="0"/>
                <a:t>pouvoir</a:t>
              </a:r>
              <a:endParaRPr lang="fr-FR" dirty="0"/>
            </a:p>
          </p:txBody>
        </p:sp>
        <p:cxnSp>
          <p:nvCxnSpPr>
            <p:cNvPr id="29" name="Straight Arrow Connector 28">
              <a:extLst>
                <a:ext uri="{FF2B5EF4-FFF2-40B4-BE49-F238E27FC236}">
                  <a16:creationId xmlns:a16="http://schemas.microsoft.com/office/drawing/2014/main" id="{718DF924-C035-BC2F-30B3-AE2DACE753F1}"/>
                </a:ext>
              </a:extLst>
            </p:cNvPr>
            <p:cNvCxnSpPr>
              <a:cxnSpLocks/>
              <a:stCxn id="28" idx="3"/>
            </p:cNvCxnSpPr>
            <p:nvPr/>
          </p:nvCxnSpPr>
          <p:spPr>
            <a:xfrm>
              <a:off x="7812325" y="5817482"/>
              <a:ext cx="246295" cy="48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41CFC11-4AE6-75A7-445F-752287B8C2C7}"/>
              </a:ext>
            </a:extLst>
          </p:cNvPr>
          <p:cNvGrpSpPr/>
          <p:nvPr/>
        </p:nvGrpSpPr>
        <p:grpSpPr>
          <a:xfrm>
            <a:off x="3905870" y="251957"/>
            <a:ext cx="1496489" cy="690687"/>
            <a:chOff x="113086" y="2072820"/>
            <a:chExt cx="1496489" cy="690687"/>
          </a:xfrm>
        </p:grpSpPr>
        <p:pic>
          <p:nvPicPr>
            <p:cNvPr id="33" name="Picture 32" descr="Shape&#10;&#10;Description automatically generated">
              <a:extLst>
                <a:ext uri="{FF2B5EF4-FFF2-40B4-BE49-F238E27FC236}">
                  <a16:creationId xmlns:a16="http://schemas.microsoft.com/office/drawing/2014/main" id="{3D05EA5A-B69C-4FCA-D767-8C09E61AFED8}"/>
                </a:ext>
              </a:extLst>
            </p:cNvPr>
            <p:cNvPicPr>
              <a:picLocks noChangeAspect="1"/>
            </p:cNvPicPr>
            <p:nvPr/>
          </p:nvPicPr>
          <p:blipFill>
            <a:blip r:embed="rId4"/>
            <a:stretch>
              <a:fillRect/>
            </a:stretch>
          </p:blipFill>
          <p:spPr>
            <a:xfrm>
              <a:off x="113086" y="2072820"/>
              <a:ext cx="1496489" cy="690687"/>
            </a:xfrm>
            <a:prstGeom prst="rect">
              <a:avLst/>
            </a:prstGeom>
          </p:spPr>
        </p:pic>
        <p:sp>
          <p:nvSpPr>
            <p:cNvPr id="34" name="Rectangle 33">
              <a:extLst>
                <a:ext uri="{FF2B5EF4-FFF2-40B4-BE49-F238E27FC236}">
                  <a16:creationId xmlns:a16="http://schemas.microsoft.com/office/drawing/2014/main" id="{5FD655DB-3B14-F7DD-6EC0-9D9DF970D9DE}"/>
                </a:ext>
              </a:extLst>
            </p:cNvPr>
            <p:cNvSpPr/>
            <p:nvPr/>
          </p:nvSpPr>
          <p:spPr>
            <a:xfrm>
              <a:off x="1101796" y="2296454"/>
              <a:ext cx="457129" cy="249896"/>
            </a:xfrm>
            <a:prstGeom prst="rect">
              <a:avLst/>
            </a:prstGeom>
            <a:solidFill>
              <a:srgbClr val="FF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 39">
            <a:extLst>
              <a:ext uri="{FF2B5EF4-FFF2-40B4-BE49-F238E27FC236}">
                <a16:creationId xmlns:a16="http://schemas.microsoft.com/office/drawing/2014/main" id="{A1EAFDD3-4F8D-A9CD-22FD-7C338FC4BD47}"/>
              </a:ext>
            </a:extLst>
          </p:cNvPr>
          <p:cNvGrpSpPr/>
          <p:nvPr/>
        </p:nvGrpSpPr>
        <p:grpSpPr>
          <a:xfrm>
            <a:off x="-63476" y="2896889"/>
            <a:ext cx="1106159" cy="1338729"/>
            <a:chOff x="7446726" y="4072305"/>
            <a:chExt cx="2082156" cy="2653220"/>
          </a:xfrm>
        </p:grpSpPr>
        <p:pic>
          <p:nvPicPr>
            <p:cNvPr id="8" name="Picture 7" descr="A group of cards on a table&#10;&#10;Description automatically generated with low confidence">
              <a:extLst>
                <a:ext uri="{FF2B5EF4-FFF2-40B4-BE49-F238E27FC236}">
                  <a16:creationId xmlns:a16="http://schemas.microsoft.com/office/drawing/2014/main" id="{8702AFB8-BAC2-FFEB-78B9-8A731D8082FF}"/>
                </a:ext>
              </a:extLst>
            </p:cNvPr>
            <p:cNvPicPr>
              <a:picLocks noChangeAspect="1"/>
            </p:cNvPicPr>
            <p:nvPr/>
          </p:nvPicPr>
          <p:blipFill>
            <a:blip r:embed="rId5"/>
            <a:stretch>
              <a:fillRect/>
            </a:stretch>
          </p:blipFill>
          <p:spPr>
            <a:xfrm>
              <a:off x="7671627" y="4072305"/>
              <a:ext cx="1857255" cy="2653220"/>
            </a:xfrm>
            <a:prstGeom prst="rect">
              <a:avLst/>
            </a:prstGeom>
          </p:spPr>
        </p:pic>
        <p:sp>
          <p:nvSpPr>
            <p:cNvPr id="36" name="TextBox 35">
              <a:extLst>
                <a:ext uri="{FF2B5EF4-FFF2-40B4-BE49-F238E27FC236}">
                  <a16:creationId xmlns:a16="http://schemas.microsoft.com/office/drawing/2014/main" id="{15B8E48F-6E20-4495-07C9-E5C74C48DDB5}"/>
                </a:ext>
              </a:extLst>
            </p:cNvPr>
            <p:cNvSpPr txBox="1"/>
            <p:nvPr/>
          </p:nvSpPr>
          <p:spPr>
            <a:xfrm>
              <a:off x="7446726" y="4265512"/>
              <a:ext cx="1177902" cy="518483"/>
            </a:xfrm>
            <a:prstGeom prst="rect">
              <a:avLst/>
            </a:prstGeom>
            <a:noFill/>
          </p:spPr>
          <p:txBody>
            <a:bodyPr wrap="square" rtlCol="0">
              <a:spAutoFit/>
            </a:bodyPr>
            <a:lstStyle/>
            <a:p>
              <a:r>
                <a:rPr lang="fr-FR" sz="1100" dirty="0"/>
                <a:t>bords</a:t>
              </a:r>
              <a:endParaRPr lang="fr-FR" dirty="0"/>
            </a:p>
          </p:txBody>
        </p:sp>
        <p:cxnSp>
          <p:nvCxnSpPr>
            <p:cNvPr id="37" name="Straight Arrow Connector 36">
              <a:extLst>
                <a:ext uri="{FF2B5EF4-FFF2-40B4-BE49-F238E27FC236}">
                  <a16:creationId xmlns:a16="http://schemas.microsoft.com/office/drawing/2014/main" id="{DDF6D89E-2C33-E89F-6640-367C44089CA5}"/>
                </a:ext>
              </a:extLst>
            </p:cNvPr>
            <p:cNvCxnSpPr>
              <a:cxnSpLocks/>
            </p:cNvCxnSpPr>
            <p:nvPr/>
          </p:nvCxnSpPr>
          <p:spPr>
            <a:xfrm>
              <a:off x="8122653" y="4524753"/>
              <a:ext cx="462194" cy="83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CDC9547-8F4D-91C0-B89D-35555CB277BB}"/>
                </a:ext>
              </a:extLst>
            </p:cNvPr>
            <p:cNvCxnSpPr>
              <a:cxnSpLocks/>
            </p:cNvCxnSpPr>
            <p:nvPr/>
          </p:nvCxnSpPr>
          <p:spPr>
            <a:xfrm>
              <a:off x="7859040" y="4642636"/>
              <a:ext cx="137852" cy="334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E620D36-FB6F-B1C4-BA02-4975A0095FD1}"/>
              </a:ext>
            </a:extLst>
          </p:cNvPr>
          <p:cNvGrpSpPr/>
          <p:nvPr/>
        </p:nvGrpSpPr>
        <p:grpSpPr>
          <a:xfrm>
            <a:off x="2852642" y="3757880"/>
            <a:ext cx="986680" cy="461593"/>
            <a:chOff x="1991694" y="3217723"/>
            <a:chExt cx="1496489" cy="690687"/>
          </a:xfrm>
        </p:grpSpPr>
        <p:pic>
          <p:nvPicPr>
            <p:cNvPr id="41" name="Picture 40" descr="Shape&#10;&#10;Description automatically generated">
              <a:extLst>
                <a:ext uri="{FF2B5EF4-FFF2-40B4-BE49-F238E27FC236}">
                  <a16:creationId xmlns:a16="http://schemas.microsoft.com/office/drawing/2014/main" id="{7DFABB55-FA9E-ED89-DF1E-8FBB6B328E24}"/>
                </a:ext>
              </a:extLst>
            </p:cNvPr>
            <p:cNvPicPr>
              <a:picLocks noChangeAspect="1"/>
            </p:cNvPicPr>
            <p:nvPr/>
          </p:nvPicPr>
          <p:blipFill>
            <a:blip r:embed="rId4"/>
            <a:stretch>
              <a:fillRect/>
            </a:stretch>
          </p:blipFill>
          <p:spPr>
            <a:xfrm>
              <a:off x="1991694" y="3217723"/>
              <a:ext cx="1496489" cy="690687"/>
            </a:xfrm>
            <a:prstGeom prst="rect">
              <a:avLst/>
            </a:prstGeom>
          </p:spPr>
        </p:pic>
        <p:sp>
          <p:nvSpPr>
            <p:cNvPr id="42" name="Rectangle 41">
              <a:extLst>
                <a:ext uri="{FF2B5EF4-FFF2-40B4-BE49-F238E27FC236}">
                  <a16:creationId xmlns:a16="http://schemas.microsoft.com/office/drawing/2014/main" id="{3E01EF8C-65B8-D592-9861-50F9EFC6A646}"/>
                </a:ext>
              </a:extLst>
            </p:cNvPr>
            <p:cNvSpPr/>
            <p:nvPr/>
          </p:nvSpPr>
          <p:spPr>
            <a:xfrm>
              <a:off x="3196102" y="3229640"/>
              <a:ext cx="225425" cy="195549"/>
            </a:xfrm>
            <a:prstGeom prst="rect">
              <a:avLst/>
            </a:prstGeom>
            <a:solidFill>
              <a:srgbClr val="FF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4" name="TextBox 43">
            <a:extLst>
              <a:ext uri="{FF2B5EF4-FFF2-40B4-BE49-F238E27FC236}">
                <a16:creationId xmlns:a16="http://schemas.microsoft.com/office/drawing/2014/main" id="{71AB4D97-100A-11A8-58AA-2EF536374B2F}"/>
              </a:ext>
            </a:extLst>
          </p:cNvPr>
          <p:cNvSpPr txBox="1"/>
          <p:nvPr/>
        </p:nvSpPr>
        <p:spPr>
          <a:xfrm>
            <a:off x="3715495" y="24976"/>
            <a:ext cx="950901" cy="261610"/>
          </a:xfrm>
          <a:prstGeom prst="rect">
            <a:avLst/>
          </a:prstGeom>
          <a:noFill/>
        </p:spPr>
        <p:txBody>
          <a:bodyPr wrap="none" rtlCol="0">
            <a:spAutoFit/>
          </a:bodyPr>
          <a:lstStyle/>
          <a:p>
            <a:r>
              <a:rPr lang="fr-FR" sz="1100" b="1" dirty="0"/>
              <a:t>Se surpasser:</a:t>
            </a:r>
          </a:p>
        </p:txBody>
      </p:sp>
      <p:grpSp>
        <p:nvGrpSpPr>
          <p:cNvPr id="62" name="Group 61">
            <a:extLst>
              <a:ext uri="{FF2B5EF4-FFF2-40B4-BE49-F238E27FC236}">
                <a16:creationId xmlns:a16="http://schemas.microsoft.com/office/drawing/2014/main" id="{B855D319-8D2A-154B-564D-018740794FE9}"/>
              </a:ext>
            </a:extLst>
          </p:cNvPr>
          <p:cNvGrpSpPr/>
          <p:nvPr/>
        </p:nvGrpSpPr>
        <p:grpSpPr>
          <a:xfrm>
            <a:off x="893066" y="4443016"/>
            <a:ext cx="168793" cy="463310"/>
            <a:chOff x="31038" y="4469901"/>
            <a:chExt cx="168793" cy="463310"/>
          </a:xfrm>
        </p:grpSpPr>
        <p:pic>
          <p:nvPicPr>
            <p:cNvPr id="53" name="Picture 52">
              <a:extLst>
                <a:ext uri="{FF2B5EF4-FFF2-40B4-BE49-F238E27FC236}">
                  <a16:creationId xmlns:a16="http://schemas.microsoft.com/office/drawing/2014/main" id="{802E8BB5-43FC-5BA4-CD74-4C740142A5D8}"/>
                </a:ext>
              </a:extLst>
            </p:cNvPr>
            <p:cNvPicPr>
              <a:picLocks noChangeAspect="1"/>
            </p:cNvPicPr>
            <p:nvPr/>
          </p:nvPicPr>
          <p:blipFill>
            <a:blip r:embed="rId6"/>
            <a:stretch>
              <a:fillRect/>
            </a:stretch>
          </p:blipFill>
          <p:spPr>
            <a:xfrm>
              <a:off x="39917" y="4469901"/>
              <a:ext cx="159914" cy="159914"/>
            </a:xfrm>
            <a:prstGeom prst="rect">
              <a:avLst/>
            </a:prstGeom>
          </p:spPr>
        </p:pic>
        <p:pic>
          <p:nvPicPr>
            <p:cNvPr id="55" name="Picture 54">
              <a:extLst>
                <a:ext uri="{FF2B5EF4-FFF2-40B4-BE49-F238E27FC236}">
                  <a16:creationId xmlns:a16="http://schemas.microsoft.com/office/drawing/2014/main" id="{C242A812-CA35-E8E5-B9FB-A5A54CD19880}"/>
                </a:ext>
              </a:extLst>
            </p:cNvPr>
            <p:cNvPicPr>
              <a:picLocks noChangeAspect="1"/>
            </p:cNvPicPr>
            <p:nvPr/>
          </p:nvPicPr>
          <p:blipFill>
            <a:blip r:embed="rId7"/>
            <a:stretch>
              <a:fillRect/>
            </a:stretch>
          </p:blipFill>
          <p:spPr>
            <a:xfrm>
              <a:off x="31038" y="4773297"/>
              <a:ext cx="159914" cy="159914"/>
            </a:xfrm>
            <a:prstGeom prst="rect">
              <a:avLst/>
            </a:prstGeom>
          </p:spPr>
        </p:pic>
        <p:pic>
          <p:nvPicPr>
            <p:cNvPr id="57" name="Picture 56">
              <a:extLst>
                <a:ext uri="{FF2B5EF4-FFF2-40B4-BE49-F238E27FC236}">
                  <a16:creationId xmlns:a16="http://schemas.microsoft.com/office/drawing/2014/main" id="{4B9B75B6-0D8B-BA47-3791-5DE4727A11AA}"/>
                </a:ext>
              </a:extLst>
            </p:cNvPr>
            <p:cNvPicPr>
              <a:picLocks noChangeAspect="1"/>
            </p:cNvPicPr>
            <p:nvPr/>
          </p:nvPicPr>
          <p:blipFill>
            <a:blip r:embed="rId8"/>
            <a:stretch>
              <a:fillRect/>
            </a:stretch>
          </p:blipFill>
          <p:spPr>
            <a:xfrm>
              <a:off x="39369" y="4626256"/>
              <a:ext cx="159914" cy="159914"/>
            </a:xfrm>
            <a:prstGeom prst="rect">
              <a:avLst/>
            </a:prstGeom>
          </p:spPr>
        </p:pic>
      </p:grpSp>
      <p:sp>
        <p:nvSpPr>
          <p:cNvPr id="64" name="TextBox 63">
            <a:extLst>
              <a:ext uri="{FF2B5EF4-FFF2-40B4-BE49-F238E27FC236}">
                <a16:creationId xmlns:a16="http://schemas.microsoft.com/office/drawing/2014/main" id="{6A73CD5C-4B01-2D46-81A7-680CA5BFD377}"/>
              </a:ext>
            </a:extLst>
          </p:cNvPr>
          <p:cNvSpPr txBox="1"/>
          <p:nvPr/>
        </p:nvSpPr>
        <p:spPr>
          <a:xfrm>
            <a:off x="3905870" y="886466"/>
            <a:ext cx="2266329" cy="6011902"/>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Les villes</a:t>
            </a:r>
            <a:br>
              <a:rPr lang="fr-FR" sz="24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o                 Point de départ et d’arrivée.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Il n’y a pas de vent sur ces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tuiles. Elles ne comptent pas dans le décompte des points.</a:t>
            </a:r>
          </a:p>
          <a:p>
            <a:pPr>
              <a:spcAft>
                <a:spcPts val="840"/>
              </a:spcAft>
            </a:pPr>
            <a:r>
              <a:rPr lang="fr-FR" sz="2200" b="1" kern="0" dirty="0">
                <a:latin typeface="Times New Roman" panose="02020603050405020304" pitchFamily="18" charset="0"/>
                <a:ea typeface="Times New Roman" panose="02020603050405020304" pitchFamily="18" charset="0"/>
              </a:rPr>
              <a:t>Le moral</a:t>
            </a:r>
            <a:br>
              <a:rPr lang="fr-FR" sz="24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moral sert a activer le pouvoir de certains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ainsi que de modifier la valeur d’un </a:t>
            </a:r>
            <a:r>
              <a:rPr lang="fr-FR" sz="1000" dirty="0">
                <a:latin typeface="Calibri" panose="020F0502020204030204" pitchFamily="34" charset="0"/>
                <a:ea typeface="Calibri" panose="020F0502020204030204" pitchFamily="34" charset="0"/>
                <a:cs typeface="Calibri" panose="020F0502020204030204" pitchFamily="34" charset="0"/>
              </a:rPr>
              <a:t>dé de +/- 1</a:t>
            </a:r>
            <a:r>
              <a:rPr lang="fr-FR" sz="1000" kern="0" dirty="0">
                <a:latin typeface="Times New Roman" panose="02020603050405020304" pitchFamily="18" charset="0"/>
                <a:ea typeface="Times New Roman" panose="02020603050405020304" pitchFamily="18" charset="0"/>
              </a:rPr>
              <a:t>. Un moral a 0 signifie perdre la partie.</a:t>
            </a:r>
          </a:p>
          <a:p>
            <a:pPr>
              <a:spcAft>
                <a:spcPts val="840"/>
              </a:spcAft>
            </a:pPr>
            <a:r>
              <a:rPr lang="fr-FR" sz="2200" b="1" kern="0" dirty="0">
                <a:latin typeface="Times New Roman" panose="02020603050405020304" pitchFamily="18" charset="0"/>
                <a:ea typeface="Times New Roman" panose="02020603050405020304" pitchFamily="18" charset="0"/>
              </a:rPr>
              <a:t>Lieux spéciaux</a:t>
            </a: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Tour Fontaine</a:t>
            </a:r>
            <a:r>
              <a:rPr lang="fr-FR" sz="1000" kern="0" dirty="0">
                <a:latin typeface="Times New Roman" panose="02020603050405020304" pitchFamily="18" charset="0"/>
                <a:ea typeface="Times New Roman" panose="02020603050405020304" pitchFamily="18" charset="0"/>
              </a:rPr>
              <a:t>: passer par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 tour fontaine repose un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S’y arrêter repose la horde. </a:t>
            </a:r>
            <a:r>
              <a:rPr lang="fr-FR" sz="1000" b="1" kern="0" dirty="0">
                <a:latin typeface="Times New Roman" panose="02020603050405020304" pitchFamily="18" charset="0"/>
                <a:ea typeface="Times New Roman" panose="02020603050405020304" pitchFamily="18" charset="0"/>
              </a:rPr>
              <a:t>Perdez un </a:t>
            </a:r>
            <a:r>
              <a:rPr lang="fr-FR" sz="1000" b="1" kern="0" dirty="0" err="1">
                <a:latin typeface="Times New Roman" panose="02020603050405020304" pitchFamily="18" charset="0"/>
                <a:ea typeface="Times New Roman" panose="02020603050405020304" pitchFamily="18" charset="0"/>
              </a:rPr>
              <a:t>hordier</a:t>
            </a:r>
            <a:r>
              <a:rPr lang="fr-FR" sz="1000" b="1" kern="0" dirty="0">
                <a:latin typeface="Times New Roman" panose="02020603050405020304" pitchFamily="18" charset="0"/>
                <a:ea typeface="Times New Roman" panose="02020603050405020304" pitchFamily="18" charset="0"/>
              </a:rPr>
              <a:t>! Rapporte 3 points.</a:t>
            </a:r>
            <a:br>
              <a:rPr lang="fr-FR" sz="1000" b="1" kern="0" dirty="0">
                <a:latin typeface="Times New Roman" panose="02020603050405020304" pitchFamily="18" charset="0"/>
                <a:ea typeface="Times New Roman" panose="02020603050405020304" pitchFamily="18" charset="0"/>
              </a:rPr>
            </a:b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Porte d’Hurle</a:t>
            </a:r>
            <a:r>
              <a:rPr lang="fr-FR" sz="1000" kern="0" dirty="0">
                <a:latin typeface="Times New Roman" panose="02020603050405020304" pitchFamily="18" charset="0"/>
                <a:ea typeface="Times New Roman" panose="02020603050405020304" pitchFamily="18" charset="0"/>
              </a:rPr>
              <a:t>: passage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oblig</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du chapitre 4, ne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lancez  que 6 </a:t>
            </a:r>
            <a:r>
              <a:rPr lang="fr-FR" sz="1000" dirty="0">
                <a:latin typeface="Calibri" panose="020F0502020204030204" pitchFamily="34" charset="0"/>
                <a:ea typeface="Calibri" panose="020F0502020204030204" pitchFamily="34" charset="0"/>
                <a:cs typeface="Calibri" panose="020F0502020204030204" pitchFamily="34" charset="0"/>
              </a:rPr>
              <a:t>dés noirs.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Impossible de s’y arrêter. Rapporte 6 points.</a:t>
            </a:r>
          </a:p>
          <a:p>
            <a:pPr>
              <a:spcAft>
                <a:spcPts val="840"/>
              </a:spcAft>
            </a:pPr>
            <a:r>
              <a:rPr lang="fr-FR" sz="2200" b="1" kern="0" dirty="0">
                <a:latin typeface="Times New Roman" panose="02020603050405020304" pitchFamily="18" charset="0"/>
                <a:ea typeface="Times New Roman" panose="02020603050405020304" pitchFamily="18" charset="0"/>
              </a:rPr>
              <a:t>La Horde</a:t>
            </a:r>
            <a:br>
              <a:rPr lang="fr-FR" sz="10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Une horde est compos</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e de 3 fers dont le traceur, 3 packs et 2 traines.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fer est la pointe et travaille sur l’ensemble des dés.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pack a un travail plus fin.</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La traine est puissante mais à usage unique. Ce sont les seuls à pouvoir modifier la valeur des </a:t>
            </a:r>
            <a:r>
              <a:rPr lang="fr-FR" sz="1000" dirty="0">
                <a:latin typeface="Calibri" panose="020F0502020204030204" pitchFamily="34" charset="0"/>
                <a:ea typeface="Calibri" panose="020F0502020204030204" pitchFamily="34" charset="0"/>
                <a:cs typeface="Calibri" panose="020F0502020204030204" pitchFamily="34" charset="0"/>
              </a:rPr>
              <a:t>dés</a:t>
            </a:r>
            <a:r>
              <a:rPr lang="fr-FR" sz="1000" kern="0" dirty="0">
                <a:latin typeface="Times New Roman" panose="02020603050405020304" pitchFamily="18" charset="0"/>
                <a:ea typeface="Times New Roman" panose="02020603050405020304" pitchFamily="18" charset="0"/>
              </a:rPr>
              <a:t> noirs.</a:t>
            </a:r>
          </a:p>
        </p:txBody>
      </p:sp>
      <p:sp>
        <p:nvSpPr>
          <p:cNvPr id="82" name="TextBox 81">
            <a:extLst>
              <a:ext uri="{FF2B5EF4-FFF2-40B4-BE49-F238E27FC236}">
                <a16:creationId xmlns:a16="http://schemas.microsoft.com/office/drawing/2014/main" id="{4F0FA1A3-E20C-7BB7-4009-429FC5C7FA03}"/>
              </a:ext>
            </a:extLst>
          </p:cNvPr>
          <p:cNvSpPr txBox="1"/>
          <p:nvPr/>
        </p:nvSpPr>
        <p:spPr>
          <a:xfrm>
            <a:off x="6172199" y="-9646"/>
            <a:ext cx="2996657" cy="5570756"/>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Se reposer</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Lorsque vous ne souhaitez plus avancer, passez votre tour et changez de jour. Vous pourrez relancer tous vos dés.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Sur un terrain normal, récupérez le pouvoir d’un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en le retournant. Dans un village ou une ville, récupérez tous les pouvoirs de votre horde. </a:t>
            </a:r>
            <a:endParaRPr lang="fr-FR" sz="2200" kern="0" dirty="0">
              <a:latin typeface="Times New Roman" panose="02020603050405020304" pitchFamily="18" charset="0"/>
              <a:ea typeface="Times New Roman" panose="02020603050405020304" pitchFamily="18" charset="0"/>
            </a:endParaRPr>
          </a:p>
          <a:p>
            <a:pPr>
              <a:spcAft>
                <a:spcPts val="840"/>
              </a:spcAft>
            </a:pPr>
            <a:r>
              <a:rPr lang="fr-FR" sz="2200" b="1" kern="0" dirty="0">
                <a:latin typeface="Times New Roman" panose="02020603050405020304" pitchFamily="18" charset="0"/>
                <a:ea typeface="Times New Roman" panose="02020603050405020304" pitchFamily="18" charset="0"/>
              </a:rPr>
              <a:t>Calcul du score</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Chaque tuile passée rapporte 1 point. Se surpasser augmentera la valeur de la tuile de 1 point par tuile passée pendant la même journée.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Vaincre un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(F6) rapporte 3 points. Ce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 peut être contré de manière naturelle (en le piochant) ou en modifiant la valeur du vent. Un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 rabaisse par un pouvoir de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compte tout de même.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Pour obtenir votre score final en fin de chapitre, ajoutez la valeur de chaque tour de jeu et votre moral de fin de chapitre à votre score.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Chaque journée écoulée vous coutera 5 points. Attention a ne pas lambiner pour optimiser vos points.</a:t>
            </a:r>
          </a:p>
          <a:p>
            <a:pPr>
              <a:spcAft>
                <a:spcPts val="840"/>
              </a:spcAft>
            </a:pPr>
            <a:r>
              <a:rPr lang="fr-FR" sz="1000" kern="0" dirty="0">
                <a:latin typeface="Times New Roman" panose="02020603050405020304" pitchFamily="18" charset="0"/>
                <a:ea typeface="Times New Roman" panose="02020603050405020304" pitchFamily="18" charset="0"/>
              </a:rPr>
              <a:t>En fin de campagne, chaque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vivant dans votre horde rapportera 2 points.</a:t>
            </a:r>
            <a:br>
              <a:rPr lang="fr-FR" sz="1000" kern="0" dirty="0">
                <a:latin typeface="Times New Roman" panose="02020603050405020304" pitchFamily="18" charset="0"/>
                <a:ea typeface="Times New Roman" panose="02020603050405020304" pitchFamily="18" charset="0"/>
              </a:rPr>
            </a:br>
            <a:r>
              <a:rPr lang="fr-FR" sz="2200" b="1" kern="0" dirty="0">
                <a:latin typeface="Times New Roman" panose="02020603050405020304" pitchFamily="18" charset="0"/>
                <a:ea typeface="Times New Roman" panose="02020603050405020304" pitchFamily="18" charset="0"/>
              </a:rPr>
              <a:t>Quelques précisions</a:t>
            </a:r>
          </a:p>
          <a:p>
            <a:pPr>
              <a:spcAft>
                <a:spcPts val="840"/>
              </a:spcAft>
            </a:pPr>
            <a:r>
              <a:rPr lang="fr-FR" sz="1000" kern="0" dirty="0">
                <a:latin typeface="Times New Roman" panose="02020603050405020304" pitchFamily="18" charset="0"/>
                <a:ea typeface="Times New Roman" panose="02020603050405020304" pitchFamily="18" charset="0"/>
              </a:rPr>
              <a:t>Il n’est pas possible de lancer plus de 10 dés.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grade indique la facilite d’utiliser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Si c’est votre première partie, favorisez le grade 3. Passez aux grades 2 une fois familiarise avec les principes du jeu. Mélangez les grades pour ne pas jouer exclusivement avec les grades 1.</a:t>
            </a:r>
          </a:p>
        </p:txBody>
      </p:sp>
      <p:pic>
        <p:nvPicPr>
          <p:cNvPr id="83" name="Picture 82">
            <a:extLst>
              <a:ext uri="{FF2B5EF4-FFF2-40B4-BE49-F238E27FC236}">
                <a16:creationId xmlns:a16="http://schemas.microsoft.com/office/drawing/2014/main" id="{B2B4E996-48A2-CD95-1234-F0488BFC7F9A}"/>
              </a:ext>
            </a:extLst>
          </p:cNvPr>
          <p:cNvPicPr>
            <a:picLocks noChangeAspect="1"/>
          </p:cNvPicPr>
          <p:nvPr/>
        </p:nvPicPr>
        <p:blipFill>
          <a:blip r:embed="rId9"/>
          <a:stretch>
            <a:fillRect/>
          </a:stretch>
        </p:blipFill>
        <p:spPr>
          <a:xfrm>
            <a:off x="80409" y="5349746"/>
            <a:ext cx="133531" cy="183605"/>
          </a:xfrm>
          <a:prstGeom prst="rect">
            <a:avLst/>
          </a:prstGeom>
        </p:spPr>
      </p:pic>
      <p:sp>
        <p:nvSpPr>
          <p:cNvPr id="84" name="TextBox 83">
            <a:extLst>
              <a:ext uri="{FF2B5EF4-FFF2-40B4-BE49-F238E27FC236}">
                <a16:creationId xmlns:a16="http://schemas.microsoft.com/office/drawing/2014/main" id="{771AA5DA-B25B-4EE1-018D-02CBB1DFC01B}"/>
              </a:ext>
            </a:extLst>
          </p:cNvPr>
          <p:cNvSpPr txBox="1"/>
          <p:nvPr/>
        </p:nvSpPr>
        <p:spPr>
          <a:xfrm>
            <a:off x="9139339" y="43790"/>
            <a:ext cx="2996657" cy="5765681"/>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Jouer à plusieurs</a:t>
            </a:r>
          </a:p>
          <a:p>
            <a:pPr>
              <a:spcAft>
                <a:spcPts val="840"/>
              </a:spcAft>
            </a:pPr>
            <a:r>
              <a:rPr lang="fr-FR" sz="1000" kern="0" dirty="0">
                <a:latin typeface="Times New Roman" panose="02020603050405020304" pitchFamily="18" charset="0"/>
                <a:ea typeface="Times New Roman" panose="02020603050405020304" pitchFamily="18" charset="0"/>
              </a:rPr>
              <a:t>Chaque joueur constitue sa horde en commençant par le traceur. Vous pouvez utiliser une équipe préfabriquée (conseillé pour une première partie).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Pour les joueurs avancés, le draft se fait en recrutant chacun son tour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parmi ceux face visible. On propose autant de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que nécessaires + 1.</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non sélectionnés seront abandonnes sur la ville de départ.</a:t>
            </a:r>
          </a:p>
          <a:p>
            <a:pPr>
              <a:spcAft>
                <a:spcPts val="840"/>
              </a:spcAft>
            </a:pPr>
            <a:r>
              <a:rPr lang="fr-FR" sz="1000" kern="0" dirty="0">
                <a:latin typeface="Times New Roman" panose="02020603050405020304" pitchFamily="18" charset="0"/>
                <a:ea typeface="Times New Roman" panose="02020603050405020304" pitchFamily="18" charset="0"/>
              </a:rPr>
              <a:t>Chaque joueur joue à son tour dans la même journée. Un joueur décidant de s’arrêter doit attendre que les autres joueurs aient fini leur journée pour avancer.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Notez le tour de chacun dans le carnet de contre.</a:t>
            </a:r>
          </a:p>
          <a:p>
            <a:pPr>
              <a:spcAft>
                <a:spcPts val="840"/>
              </a:spcAft>
            </a:pPr>
            <a:r>
              <a:rPr lang="fr-FR" sz="1000" kern="0" dirty="0">
                <a:latin typeface="Times New Roman" panose="02020603050405020304" pitchFamily="18" charset="0"/>
                <a:ea typeface="Times New Roman" panose="02020603050405020304" pitchFamily="18" charset="0"/>
              </a:rPr>
              <a:t>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de traine peuvent utiliser leur pouvoir secondaire pendant le tour d’autres joueurs. La plupart de ces pouvoirs ne fonctionnent que sur des joueurs sur une tuile adjacente ou sur la même tuile que vous.</a:t>
            </a:r>
          </a:p>
          <a:p>
            <a:pPr>
              <a:spcAft>
                <a:spcPts val="840"/>
              </a:spcAft>
            </a:pPr>
            <a:r>
              <a:rPr lang="fr-FR" sz="1000" kern="0" dirty="0">
                <a:latin typeface="Times New Roman" panose="02020603050405020304" pitchFamily="18" charset="0"/>
                <a:ea typeface="Times New Roman" panose="02020603050405020304" pitchFamily="18" charset="0"/>
              </a:rPr>
              <a:t>Exemple d’</a:t>
            </a:r>
            <a:r>
              <a:rPr lang="fr-FR" sz="1000" kern="0" dirty="0" err="1">
                <a:latin typeface="Times New Roman" panose="02020603050405020304" pitchFamily="18" charset="0"/>
                <a:ea typeface="Times New Roman" panose="02020603050405020304" pitchFamily="18" charset="0"/>
              </a:rPr>
              <a:t>equipes</a:t>
            </a:r>
            <a:r>
              <a:rPr lang="fr-FR" sz="1000" kern="0" dirty="0">
                <a:latin typeface="Times New Roman" panose="02020603050405020304" pitchFamily="18" charset="0"/>
                <a:ea typeface="Times New Roman" panose="02020603050405020304" pitchFamily="18" charset="0"/>
              </a:rPr>
              <a:t>:</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(Traceur) Alpha le perfectionniste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(Fer) </a:t>
            </a:r>
            <a:r>
              <a:rPr lang="fr-FR" sz="1000" kern="0" dirty="0" err="1">
                <a:latin typeface="Times New Roman" panose="02020603050405020304" pitchFamily="18" charset="0"/>
                <a:ea typeface="Times New Roman" panose="02020603050405020304" pitchFamily="18" charset="0"/>
              </a:rPr>
              <a:t>Ukkiba</a:t>
            </a:r>
            <a:r>
              <a:rPr lang="fr-FR" sz="1000" kern="0" dirty="0">
                <a:latin typeface="Times New Roman" panose="02020603050405020304" pitchFamily="18" charset="0"/>
                <a:ea typeface="Times New Roman" panose="02020603050405020304" pitchFamily="18" charset="0"/>
              </a:rPr>
              <a:t> et Ed </a:t>
            </a:r>
            <a:r>
              <a:rPr lang="fr-FR" sz="1000" kern="0" dirty="0" err="1">
                <a:latin typeface="Times New Roman" panose="02020603050405020304" pitchFamily="18" charset="0"/>
                <a:ea typeface="Times New Roman" panose="02020603050405020304" pitchFamily="18" charset="0"/>
              </a:rPr>
              <a:t>Abro</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(Pack) Ashley, </a:t>
            </a:r>
            <a:r>
              <a:rPr lang="fr-FR" sz="1000" kern="0" dirty="0" err="1">
                <a:latin typeface="Times New Roman" panose="02020603050405020304" pitchFamily="18" charset="0"/>
                <a:ea typeface="Times New Roman" panose="02020603050405020304" pitchFamily="18" charset="0"/>
              </a:rPr>
              <a:t>Osvaldo</a:t>
            </a:r>
            <a:r>
              <a:rPr lang="fr-FR" sz="1000" kern="0" dirty="0">
                <a:latin typeface="Times New Roman" panose="02020603050405020304" pitchFamily="18" charset="0"/>
                <a:ea typeface="Times New Roman" panose="02020603050405020304" pitchFamily="18" charset="0"/>
              </a:rPr>
              <a:t>, Saskia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(Traine) Belkacem, Duke Arnaud</a:t>
            </a: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T</a:t>
            </a: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Uther</a:t>
            </a:r>
            <a:r>
              <a:rPr lang="fr-FR" sz="1000" kern="0" dirty="0">
                <a:latin typeface="Times New Roman" panose="02020603050405020304" pitchFamily="18" charset="0"/>
                <a:ea typeface="Times New Roman" panose="02020603050405020304" pitchFamily="18" charset="0"/>
              </a:rPr>
              <a:t> le Fonceur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 Thomassin et Blanchette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 </a:t>
            </a:r>
            <a:r>
              <a:rPr lang="fr-FR" sz="1000" kern="0" dirty="0" err="1">
                <a:latin typeface="Times New Roman" panose="02020603050405020304" pitchFamily="18" charset="0"/>
                <a:ea typeface="Times New Roman" panose="02020603050405020304" pitchFamily="18" charset="0"/>
              </a:rPr>
              <a:t>Xavio</a:t>
            </a:r>
            <a:r>
              <a:rPr lang="fr-FR" sz="1000" kern="0" dirty="0">
                <a:latin typeface="Times New Roman" panose="02020603050405020304" pitchFamily="18" charset="0"/>
                <a:ea typeface="Times New Roman" panose="02020603050405020304" pitchFamily="18" charset="0"/>
              </a:rPr>
              <a:t>, Yavo, Wanda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(C) </a:t>
            </a:r>
            <a:r>
              <a:rPr lang="fr-FR" sz="1000" kern="0" dirty="0" err="1">
                <a:latin typeface="Times New Roman" panose="02020603050405020304" pitchFamily="18" charset="0"/>
                <a:ea typeface="Times New Roman" panose="02020603050405020304" pitchFamily="18" charset="0"/>
              </a:rPr>
              <a:t>Charlize</a:t>
            </a:r>
            <a:r>
              <a:rPr lang="fr-FR" sz="1000" kern="0" dirty="0">
                <a:latin typeface="Times New Roman" panose="02020603050405020304" pitchFamily="18" charset="0"/>
                <a:ea typeface="Times New Roman" panose="02020603050405020304" pitchFamily="18" charset="0"/>
              </a:rPr>
              <a:t>, Croque</a:t>
            </a: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T</a:t>
            </a: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Ryage</a:t>
            </a:r>
            <a:r>
              <a:rPr lang="fr-FR" sz="1000" kern="0" dirty="0">
                <a:latin typeface="Times New Roman" panose="02020603050405020304" pitchFamily="18" charset="0"/>
                <a:ea typeface="Times New Roman" panose="02020603050405020304" pitchFamily="18" charset="0"/>
              </a:rPr>
              <a:t> le joueur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 </a:t>
            </a:r>
            <a:r>
              <a:rPr lang="fr-FR" sz="1000" kern="0" dirty="0" err="1">
                <a:latin typeface="Times New Roman" panose="02020603050405020304" pitchFamily="18" charset="0"/>
                <a:ea typeface="Times New Roman" panose="02020603050405020304" pitchFamily="18" charset="0"/>
              </a:rPr>
              <a:t>Kon</a:t>
            </a:r>
            <a:r>
              <a:rPr lang="fr-FR" sz="1000" kern="0" dirty="0">
                <a:latin typeface="Times New Roman" panose="02020603050405020304" pitchFamily="18" charset="0"/>
                <a:ea typeface="Times New Roman" panose="02020603050405020304" pitchFamily="18" charset="0"/>
              </a:rPr>
              <a:t> et </a:t>
            </a:r>
            <a:r>
              <a:rPr lang="fr-FR" sz="1000" kern="0" dirty="0" err="1">
                <a:latin typeface="Times New Roman" panose="02020603050405020304" pitchFamily="18" charset="0"/>
                <a:ea typeface="Times New Roman" panose="02020603050405020304" pitchFamily="18" charset="0"/>
              </a:rPr>
              <a:t>Athonios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 </a:t>
            </a:r>
            <a:r>
              <a:rPr lang="fr-FR" sz="1000" kern="0" dirty="0" err="1">
                <a:latin typeface="Times New Roman" panose="02020603050405020304" pitchFamily="18" charset="0"/>
                <a:ea typeface="Times New Roman" panose="02020603050405020304" pitchFamily="18" charset="0"/>
              </a:rPr>
              <a:t>Lethune</a:t>
            </a:r>
            <a:r>
              <a:rPr lang="fr-FR" sz="1000" kern="0" dirty="0">
                <a:latin typeface="Times New Roman" panose="02020603050405020304" pitchFamily="18" charset="0"/>
                <a:ea typeface="Times New Roman" panose="02020603050405020304" pitchFamily="18" charset="0"/>
              </a:rPr>
              <a:t>, Rochelle, Vera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(C) Père, </a:t>
            </a:r>
            <a:r>
              <a:rPr lang="fr-FR" sz="1000" kern="0" dirty="0" err="1">
                <a:latin typeface="Times New Roman" panose="02020603050405020304" pitchFamily="18" charset="0"/>
                <a:ea typeface="Times New Roman" panose="02020603050405020304" pitchFamily="18" charset="0"/>
              </a:rPr>
              <a:t>Mere</a:t>
            </a:r>
            <a:endParaRPr lang="fr-FR" sz="1000" kern="0" dirty="0">
              <a:latin typeface="Times New Roman" panose="02020603050405020304" pitchFamily="18" charset="0"/>
              <a:ea typeface="Times New Roman" panose="02020603050405020304" pitchFamily="18" charset="0"/>
            </a:endParaRPr>
          </a:p>
          <a:p>
            <a:pPr>
              <a:spcAft>
                <a:spcPts val="840"/>
              </a:spcAft>
            </a:pPr>
            <a:endParaRPr lang="fr-FR" sz="1000" kern="0" dirty="0">
              <a:latin typeface="Times New Roman" panose="02020603050405020304" pitchFamily="18" charset="0"/>
              <a:ea typeface="Times New Roman" panose="02020603050405020304" pitchFamily="18" charset="0"/>
            </a:endParaRPr>
          </a:p>
        </p:txBody>
      </p:sp>
      <p:pic>
        <p:nvPicPr>
          <p:cNvPr id="4" name="Picture 3" descr="A picture containing outdoor object, honeycomb, decorated, wasp's nest&#10;&#10;Description automatically generated">
            <a:extLst>
              <a:ext uri="{FF2B5EF4-FFF2-40B4-BE49-F238E27FC236}">
                <a16:creationId xmlns:a16="http://schemas.microsoft.com/office/drawing/2014/main" id="{660D0DC0-DB76-8B07-44B5-B82C5E24D23F}"/>
              </a:ext>
            </a:extLst>
          </p:cNvPr>
          <p:cNvPicPr>
            <a:picLocks noChangeAspect="1"/>
          </p:cNvPicPr>
          <p:nvPr/>
        </p:nvPicPr>
        <p:blipFill>
          <a:blip r:embed="rId10"/>
          <a:stretch>
            <a:fillRect/>
          </a:stretch>
        </p:blipFill>
        <p:spPr>
          <a:xfrm>
            <a:off x="10637667" y="3668695"/>
            <a:ext cx="1632837" cy="3032412"/>
          </a:xfrm>
          <a:prstGeom prst="rect">
            <a:avLst/>
          </a:prstGeom>
        </p:spPr>
      </p:pic>
      <p:pic>
        <p:nvPicPr>
          <p:cNvPr id="3" name="Picture 2" descr="A screenshot of a video game&#10;&#10;Description automatically generated">
            <a:extLst>
              <a:ext uri="{FF2B5EF4-FFF2-40B4-BE49-F238E27FC236}">
                <a16:creationId xmlns:a16="http://schemas.microsoft.com/office/drawing/2014/main" id="{F29A8EB9-70C4-F9F8-8433-AF68F45B2320}"/>
              </a:ext>
            </a:extLst>
          </p:cNvPr>
          <p:cNvPicPr>
            <a:picLocks noChangeAspect="1"/>
          </p:cNvPicPr>
          <p:nvPr/>
        </p:nvPicPr>
        <p:blipFill rotWithShape="1">
          <a:blip r:embed="rId11"/>
          <a:srcRect l="-2635" t="-1183" r="259" b="727"/>
          <a:stretch/>
        </p:blipFill>
        <p:spPr>
          <a:xfrm>
            <a:off x="-47949" y="4443016"/>
            <a:ext cx="948798" cy="803917"/>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C097B209-9B9E-7C26-B5A6-CB6A496940BD}"/>
              </a:ext>
            </a:extLst>
          </p:cNvPr>
          <p:cNvPicPr>
            <a:picLocks noChangeAspect="1"/>
          </p:cNvPicPr>
          <p:nvPr/>
        </p:nvPicPr>
        <p:blipFill>
          <a:blip r:embed="rId12"/>
          <a:stretch>
            <a:fillRect/>
          </a:stretch>
        </p:blipFill>
        <p:spPr>
          <a:xfrm>
            <a:off x="3984606" y="4405058"/>
            <a:ext cx="610282" cy="526996"/>
          </a:xfrm>
          <a:prstGeom prst="rect">
            <a:avLst/>
          </a:prstGeom>
        </p:spPr>
      </p:pic>
      <p:pic>
        <p:nvPicPr>
          <p:cNvPr id="22" name="Picture 21" descr="A screenshot of a video game&#10;&#10;Description automatically generated">
            <a:extLst>
              <a:ext uri="{FF2B5EF4-FFF2-40B4-BE49-F238E27FC236}">
                <a16:creationId xmlns:a16="http://schemas.microsoft.com/office/drawing/2014/main" id="{6AF0080B-21AD-CFBF-2196-215773BB2B79}"/>
              </a:ext>
            </a:extLst>
          </p:cNvPr>
          <p:cNvPicPr>
            <a:picLocks noChangeAspect="1"/>
          </p:cNvPicPr>
          <p:nvPr/>
        </p:nvPicPr>
        <p:blipFill>
          <a:blip r:embed="rId13"/>
          <a:stretch>
            <a:fillRect/>
          </a:stretch>
        </p:blipFill>
        <p:spPr>
          <a:xfrm>
            <a:off x="7763" y="6032005"/>
            <a:ext cx="930967" cy="803917"/>
          </a:xfrm>
          <a:prstGeom prst="rect">
            <a:avLst/>
          </a:prstGeom>
        </p:spPr>
      </p:pic>
      <p:pic>
        <p:nvPicPr>
          <p:cNvPr id="30" name="Picture 29" descr="A screenshot of a video game&#10;&#10;Description automatically generated">
            <a:extLst>
              <a:ext uri="{FF2B5EF4-FFF2-40B4-BE49-F238E27FC236}">
                <a16:creationId xmlns:a16="http://schemas.microsoft.com/office/drawing/2014/main" id="{06456778-D9DF-3582-96B5-2682419B13DF}"/>
              </a:ext>
            </a:extLst>
          </p:cNvPr>
          <p:cNvPicPr>
            <a:picLocks noChangeAspect="1"/>
          </p:cNvPicPr>
          <p:nvPr/>
        </p:nvPicPr>
        <p:blipFill>
          <a:blip r:embed="rId14"/>
          <a:stretch>
            <a:fillRect/>
          </a:stretch>
        </p:blipFill>
        <p:spPr>
          <a:xfrm>
            <a:off x="3984606" y="1231462"/>
            <a:ext cx="604869" cy="522322"/>
          </a:xfrm>
          <a:prstGeom prst="rect">
            <a:avLst/>
          </a:prstGeom>
        </p:spPr>
      </p:pic>
      <p:pic>
        <p:nvPicPr>
          <p:cNvPr id="32" name="Picture 31" descr="A screenshot of a video game&#10;&#10;Description automatically generated">
            <a:extLst>
              <a:ext uri="{FF2B5EF4-FFF2-40B4-BE49-F238E27FC236}">
                <a16:creationId xmlns:a16="http://schemas.microsoft.com/office/drawing/2014/main" id="{F887371E-D281-E6C4-C6CC-7FEE3C37965F}"/>
              </a:ext>
            </a:extLst>
          </p:cNvPr>
          <p:cNvPicPr>
            <a:picLocks noChangeAspect="1"/>
          </p:cNvPicPr>
          <p:nvPr/>
        </p:nvPicPr>
        <p:blipFill>
          <a:blip r:embed="rId15"/>
          <a:stretch>
            <a:fillRect/>
          </a:stretch>
        </p:blipFill>
        <p:spPr>
          <a:xfrm>
            <a:off x="3984606" y="3369942"/>
            <a:ext cx="604869" cy="522322"/>
          </a:xfrm>
          <a:prstGeom prst="rect">
            <a:avLst/>
          </a:prstGeom>
        </p:spPr>
      </p:pic>
      <p:pic>
        <p:nvPicPr>
          <p:cNvPr id="39" name="Picture 38">
            <a:extLst>
              <a:ext uri="{FF2B5EF4-FFF2-40B4-BE49-F238E27FC236}">
                <a16:creationId xmlns:a16="http://schemas.microsoft.com/office/drawing/2014/main" id="{1B4CA79E-A64E-A83F-1557-7E759AD1839A}"/>
              </a:ext>
            </a:extLst>
          </p:cNvPr>
          <p:cNvPicPr>
            <a:picLocks noChangeAspect="1"/>
          </p:cNvPicPr>
          <p:nvPr/>
        </p:nvPicPr>
        <p:blipFill>
          <a:blip r:embed="rId9"/>
          <a:stretch>
            <a:fillRect/>
          </a:stretch>
        </p:blipFill>
        <p:spPr>
          <a:xfrm>
            <a:off x="5163534" y="2064490"/>
            <a:ext cx="133531" cy="183605"/>
          </a:xfrm>
          <a:prstGeom prst="rect">
            <a:avLst/>
          </a:prstGeom>
        </p:spPr>
      </p:pic>
    </p:spTree>
    <p:extLst>
      <p:ext uri="{BB962C8B-B14F-4D97-AF65-F5344CB8AC3E}">
        <p14:creationId xmlns:p14="http://schemas.microsoft.com/office/powerpoint/2010/main" val="598784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5831</TotalTime>
  <Words>2127</Words>
  <Application>Microsoft Macintosh PowerPoint</Application>
  <PresentationFormat>Widescreen</PresentationFormat>
  <Paragraphs>87</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David-Olivier SABAN</dc:creator>
  <cp:lastModifiedBy>David-Olivier SABAN</cp:lastModifiedBy>
  <cp:revision>29</cp:revision>
  <cp:lastPrinted>2022-07-18T18:09:51Z</cp:lastPrinted>
  <dcterms:created xsi:type="dcterms:W3CDTF">2022-06-27T17:12:12Z</dcterms:created>
  <dcterms:modified xsi:type="dcterms:W3CDTF">2023-12-17T10:12:32Z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db9220-a04a-4f06-aab9-80cbe5287fb3_Enabled">
    <vt:lpwstr>true</vt:lpwstr>
  </property>
  <property fmtid="{D5CDD505-2E9C-101B-9397-08002B2CF9AE}" pid="3" name="MSIP_Label_d2db9220-a04a-4f06-aab9-80cbe5287fb3_SetDate">
    <vt:lpwstr>2022-06-27T17:12:14Z</vt:lpwstr>
  </property>
  <property fmtid="{D5CDD505-2E9C-101B-9397-08002B2CF9AE}" pid="4" name="MSIP_Label_d2db9220-a04a-4f06-aab9-80cbe5287fb3_Method">
    <vt:lpwstr>Standard</vt:lpwstr>
  </property>
  <property fmtid="{D5CDD505-2E9C-101B-9397-08002B2CF9AE}" pid="5" name="MSIP_Label_d2db9220-a04a-4f06-aab9-80cbe5287fb3_Name">
    <vt:lpwstr>d2db9220-a04a-4f06-aab9-80cbe5287fb3</vt:lpwstr>
  </property>
  <property fmtid="{D5CDD505-2E9C-101B-9397-08002B2CF9AE}" pid="6" name="MSIP_Label_d2db9220-a04a-4f06-aab9-80cbe5287fb3_SiteId">
    <vt:lpwstr>b3f4f7c2-72ce-4192-aba4-d6c7719b5766</vt:lpwstr>
  </property>
  <property fmtid="{D5CDD505-2E9C-101B-9397-08002B2CF9AE}" pid="7" name="MSIP_Label_d2db9220-a04a-4f06-aab9-80cbe5287fb3_ActionId">
    <vt:lpwstr>498f6fb7-754f-431b-8dbf-7280e96f8141</vt:lpwstr>
  </property>
  <property fmtid="{D5CDD505-2E9C-101B-9397-08002B2CF9AE}" pid="8" name="MSIP_Label_d2db9220-a04a-4f06-aab9-80cbe5287fb3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CONFIDENTIAL &amp; RESTRICTED</vt:lpwstr>
  </property>
</Properties>
</file>